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4" r:id="rId10"/>
    <p:sldId id="265" r:id="rId11"/>
  </p:sldIdLst>
  <p:sldSz cx="18288000" cy="102870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Playpen Sans" panose="020B0604020202020204" charset="0"/>
      <p:regular r:id="rId16"/>
    </p:embeddedFont>
    <p:embeddedFont>
      <p:font typeface="Playpen Sans Bold" panose="020B0604020202020204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5" d="100"/>
          <a:sy n="45" d="100"/>
        </p:scale>
        <p:origin x="81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26" Type="http://schemas.openxmlformats.org/officeDocument/2006/relationships/image" Target="../media/image25.sv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jpeg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23.svg"/><Relationship Id="rId32" Type="http://schemas.openxmlformats.org/officeDocument/2006/relationships/image" Target="../media/image31.sv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svg"/><Relationship Id="rId10" Type="http://schemas.openxmlformats.org/officeDocument/2006/relationships/image" Target="../media/image9.sv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21.svg"/><Relationship Id="rId27" Type="http://schemas.openxmlformats.org/officeDocument/2006/relationships/image" Target="../media/image26.png"/><Relationship Id="rId30" Type="http://schemas.openxmlformats.org/officeDocument/2006/relationships/image" Target="../media/image29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svg"/><Relationship Id="rId7" Type="http://schemas.openxmlformats.org/officeDocument/2006/relationships/image" Target="../media/image37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11" Type="http://schemas.openxmlformats.org/officeDocument/2006/relationships/image" Target="../media/image41.jpeg"/><Relationship Id="rId5" Type="http://schemas.openxmlformats.org/officeDocument/2006/relationships/image" Target="../media/image35.svg"/><Relationship Id="rId10" Type="http://schemas.openxmlformats.org/officeDocument/2006/relationships/image" Target="../media/image40.jpe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sv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12" Type="http://schemas.openxmlformats.org/officeDocument/2006/relationships/image" Target="../media/image5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sv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0" Type="http://schemas.openxmlformats.org/officeDocument/2006/relationships/image" Target="../media/image49.svg"/><Relationship Id="rId4" Type="http://schemas.openxmlformats.org/officeDocument/2006/relationships/image" Target="../media/image43.svg"/><Relationship Id="rId9" Type="http://schemas.openxmlformats.org/officeDocument/2006/relationships/image" Target="../media/image4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33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10" Type="http://schemas.openxmlformats.org/officeDocument/2006/relationships/image" Target="../media/image60.svg"/><Relationship Id="rId4" Type="http://schemas.openxmlformats.org/officeDocument/2006/relationships/image" Target="../media/image54.svg"/><Relationship Id="rId9" Type="http://schemas.openxmlformats.org/officeDocument/2006/relationships/image" Target="../media/image5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61.png"/><Relationship Id="rId7" Type="http://schemas.openxmlformats.org/officeDocument/2006/relationships/image" Target="../media/image14.png"/><Relationship Id="rId12" Type="http://schemas.openxmlformats.org/officeDocument/2006/relationships/image" Target="../media/image6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11" Type="http://schemas.openxmlformats.org/officeDocument/2006/relationships/image" Target="../media/image65.png"/><Relationship Id="rId5" Type="http://schemas.openxmlformats.org/officeDocument/2006/relationships/image" Target="../media/image6.png"/><Relationship Id="rId10" Type="http://schemas.openxmlformats.org/officeDocument/2006/relationships/image" Target="../media/image64.svg"/><Relationship Id="rId4" Type="http://schemas.openxmlformats.org/officeDocument/2006/relationships/image" Target="../media/image62.svg"/><Relationship Id="rId9" Type="http://schemas.openxmlformats.org/officeDocument/2006/relationships/image" Target="../media/image6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61.png"/><Relationship Id="rId7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11" Type="http://schemas.openxmlformats.org/officeDocument/2006/relationships/image" Target="../media/image67.png"/><Relationship Id="rId5" Type="http://schemas.openxmlformats.org/officeDocument/2006/relationships/image" Target="../media/image6.png"/><Relationship Id="rId10" Type="http://schemas.openxmlformats.org/officeDocument/2006/relationships/image" Target="../media/image64.svg"/><Relationship Id="rId4" Type="http://schemas.openxmlformats.org/officeDocument/2006/relationships/image" Target="../media/image62.svg"/><Relationship Id="rId9" Type="http://schemas.openxmlformats.org/officeDocument/2006/relationships/image" Target="../media/image6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61.png"/><Relationship Id="rId7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11" Type="http://schemas.openxmlformats.org/officeDocument/2006/relationships/image" Target="../media/image68.png"/><Relationship Id="rId5" Type="http://schemas.openxmlformats.org/officeDocument/2006/relationships/image" Target="../media/image6.png"/><Relationship Id="rId10" Type="http://schemas.openxmlformats.org/officeDocument/2006/relationships/image" Target="../media/image64.svg"/><Relationship Id="rId4" Type="http://schemas.openxmlformats.org/officeDocument/2006/relationships/image" Target="../media/image62.svg"/><Relationship Id="rId9" Type="http://schemas.openxmlformats.org/officeDocument/2006/relationships/image" Target="../media/image6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image" Target="../media/image80.svg"/><Relationship Id="rId18" Type="http://schemas.openxmlformats.org/officeDocument/2006/relationships/image" Target="../media/image83.png"/><Relationship Id="rId3" Type="http://schemas.openxmlformats.org/officeDocument/2006/relationships/image" Target="../media/image70.svg"/><Relationship Id="rId21" Type="http://schemas.openxmlformats.org/officeDocument/2006/relationships/image" Target="../media/image86.png"/><Relationship Id="rId7" Type="http://schemas.openxmlformats.org/officeDocument/2006/relationships/image" Target="../media/image74.svg"/><Relationship Id="rId12" Type="http://schemas.openxmlformats.org/officeDocument/2006/relationships/image" Target="../media/image79.png"/><Relationship Id="rId17" Type="http://schemas.openxmlformats.org/officeDocument/2006/relationships/image" Target="../media/image3.svg"/><Relationship Id="rId2" Type="http://schemas.openxmlformats.org/officeDocument/2006/relationships/image" Target="../media/image69.png"/><Relationship Id="rId16" Type="http://schemas.openxmlformats.org/officeDocument/2006/relationships/image" Target="../media/image2.png"/><Relationship Id="rId20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11" Type="http://schemas.openxmlformats.org/officeDocument/2006/relationships/image" Target="../media/image78.svg"/><Relationship Id="rId24" Type="http://schemas.openxmlformats.org/officeDocument/2006/relationships/image" Target="../media/image89.svg"/><Relationship Id="rId5" Type="http://schemas.openxmlformats.org/officeDocument/2006/relationships/image" Target="../media/image72.svg"/><Relationship Id="rId15" Type="http://schemas.openxmlformats.org/officeDocument/2006/relationships/image" Target="../media/image82.svg"/><Relationship Id="rId23" Type="http://schemas.openxmlformats.org/officeDocument/2006/relationships/image" Target="../media/image88.png"/><Relationship Id="rId10" Type="http://schemas.openxmlformats.org/officeDocument/2006/relationships/image" Target="../media/image77.png"/><Relationship Id="rId19" Type="http://schemas.openxmlformats.org/officeDocument/2006/relationships/image" Target="../media/image84.svg"/><Relationship Id="rId4" Type="http://schemas.openxmlformats.org/officeDocument/2006/relationships/image" Target="../media/image71.png"/><Relationship Id="rId9" Type="http://schemas.openxmlformats.org/officeDocument/2006/relationships/image" Target="../media/image76.svg"/><Relationship Id="rId14" Type="http://schemas.openxmlformats.org/officeDocument/2006/relationships/image" Target="../media/image81.png"/><Relationship Id="rId22" Type="http://schemas.openxmlformats.org/officeDocument/2006/relationships/image" Target="../media/image8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26" Type="http://schemas.openxmlformats.org/officeDocument/2006/relationships/image" Target="../media/image25.sv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jpeg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23.svg"/><Relationship Id="rId32" Type="http://schemas.openxmlformats.org/officeDocument/2006/relationships/image" Target="../media/image31.sv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svg"/><Relationship Id="rId10" Type="http://schemas.openxmlformats.org/officeDocument/2006/relationships/image" Target="../media/image9.sv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21.svg"/><Relationship Id="rId27" Type="http://schemas.openxmlformats.org/officeDocument/2006/relationships/image" Target="../media/image26.png"/><Relationship Id="rId30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 rot="1737559">
            <a:off x="2514574" y="8661324"/>
            <a:ext cx="4277568" cy="2978743"/>
          </a:xfrm>
          <a:custGeom>
            <a:avLst/>
            <a:gdLst/>
            <a:ahLst/>
            <a:cxnLst/>
            <a:rect l="l" t="t" r="r" b="b"/>
            <a:pathLst>
              <a:path w="4277568" h="2978743">
                <a:moveTo>
                  <a:pt x="0" y="0"/>
                </a:moveTo>
                <a:lnTo>
                  <a:pt x="4277569" y="0"/>
                </a:lnTo>
                <a:lnTo>
                  <a:pt x="4277569" y="2978743"/>
                </a:lnTo>
                <a:lnTo>
                  <a:pt x="0" y="297874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17096905" y="3925196"/>
            <a:ext cx="2854557" cy="2956698"/>
          </a:xfrm>
          <a:custGeom>
            <a:avLst/>
            <a:gdLst/>
            <a:ahLst/>
            <a:cxnLst/>
            <a:rect l="l" t="t" r="r" b="b"/>
            <a:pathLst>
              <a:path w="2854557" h="2956698">
                <a:moveTo>
                  <a:pt x="0" y="0"/>
                </a:moveTo>
                <a:lnTo>
                  <a:pt x="2854557" y="0"/>
                </a:lnTo>
                <a:lnTo>
                  <a:pt x="2854557" y="2956698"/>
                </a:lnTo>
                <a:lnTo>
                  <a:pt x="0" y="295669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-1136496" y="8228619"/>
            <a:ext cx="3057281" cy="2751553"/>
          </a:xfrm>
          <a:custGeom>
            <a:avLst/>
            <a:gdLst/>
            <a:ahLst/>
            <a:cxnLst/>
            <a:rect l="l" t="t" r="r" b="b"/>
            <a:pathLst>
              <a:path w="3057281" h="2751553">
                <a:moveTo>
                  <a:pt x="3057281" y="0"/>
                </a:moveTo>
                <a:lnTo>
                  <a:pt x="0" y="0"/>
                </a:lnTo>
                <a:lnTo>
                  <a:pt x="0" y="2751552"/>
                </a:lnTo>
                <a:lnTo>
                  <a:pt x="3057281" y="2751552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13011" y="7395331"/>
            <a:ext cx="4539051" cy="4810170"/>
          </a:xfrm>
          <a:custGeom>
            <a:avLst/>
            <a:gdLst/>
            <a:ahLst/>
            <a:cxnLst/>
            <a:rect l="l" t="t" r="r" b="b"/>
            <a:pathLst>
              <a:path w="4539051" h="4810170">
                <a:moveTo>
                  <a:pt x="0" y="0"/>
                </a:moveTo>
                <a:lnTo>
                  <a:pt x="4539051" y="0"/>
                </a:lnTo>
                <a:lnTo>
                  <a:pt x="4539051" y="4810170"/>
                </a:lnTo>
                <a:lnTo>
                  <a:pt x="0" y="48101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-1029695" y="4662240"/>
            <a:ext cx="2058395" cy="3339578"/>
          </a:xfrm>
          <a:custGeom>
            <a:avLst/>
            <a:gdLst/>
            <a:ahLst/>
            <a:cxnLst/>
            <a:rect l="l" t="t" r="r" b="b"/>
            <a:pathLst>
              <a:path w="2058395" h="3339578">
                <a:moveTo>
                  <a:pt x="0" y="0"/>
                </a:moveTo>
                <a:lnTo>
                  <a:pt x="2058395" y="0"/>
                </a:lnTo>
                <a:lnTo>
                  <a:pt x="2058395" y="3339578"/>
                </a:lnTo>
                <a:lnTo>
                  <a:pt x="0" y="333957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8" name="Freeform 8"/>
          <p:cNvSpPr/>
          <p:nvPr/>
        </p:nvSpPr>
        <p:spPr>
          <a:xfrm>
            <a:off x="7426264" y="8847163"/>
            <a:ext cx="2906489" cy="3358338"/>
          </a:xfrm>
          <a:custGeom>
            <a:avLst/>
            <a:gdLst/>
            <a:ahLst/>
            <a:cxnLst/>
            <a:rect l="l" t="t" r="r" b="b"/>
            <a:pathLst>
              <a:path w="2906489" h="3358338">
                <a:moveTo>
                  <a:pt x="0" y="0"/>
                </a:moveTo>
                <a:lnTo>
                  <a:pt x="2906488" y="0"/>
                </a:lnTo>
                <a:lnTo>
                  <a:pt x="2906488" y="3358338"/>
                </a:lnTo>
                <a:lnTo>
                  <a:pt x="0" y="335833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9" name="Freeform 9"/>
          <p:cNvSpPr/>
          <p:nvPr/>
        </p:nvSpPr>
        <p:spPr>
          <a:xfrm>
            <a:off x="17096905" y="1028700"/>
            <a:ext cx="2886146" cy="2524065"/>
          </a:xfrm>
          <a:custGeom>
            <a:avLst/>
            <a:gdLst/>
            <a:ahLst/>
            <a:cxnLst/>
            <a:rect l="l" t="t" r="r" b="b"/>
            <a:pathLst>
              <a:path w="2886146" h="2524065">
                <a:moveTo>
                  <a:pt x="0" y="0"/>
                </a:moveTo>
                <a:lnTo>
                  <a:pt x="2886145" y="0"/>
                </a:lnTo>
                <a:lnTo>
                  <a:pt x="2886145" y="2524065"/>
                </a:lnTo>
                <a:lnTo>
                  <a:pt x="0" y="2524065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10800000">
            <a:off x="10696671" y="9261214"/>
            <a:ext cx="5352421" cy="2530235"/>
          </a:xfrm>
          <a:custGeom>
            <a:avLst/>
            <a:gdLst/>
            <a:ahLst/>
            <a:cxnLst/>
            <a:rect l="l" t="t" r="r" b="b"/>
            <a:pathLst>
              <a:path w="5352421" h="2530235">
                <a:moveTo>
                  <a:pt x="0" y="0"/>
                </a:moveTo>
                <a:lnTo>
                  <a:pt x="5352421" y="0"/>
                </a:lnTo>
                <a:lnTo>
                  <a:pt x="5352421" y="2530235"/>
                </a:lnTo>
                <a:lnTo>
                  <a:pt x="0" y="253023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-417113" y="-1667348"/>
            <a:ext cx="2477977" cy="3577131"/>
          </a:xfrm>
          <a:custGeom>
            <a:avLst/>
            <a:gdLst/>
            <a:ahLst/>
            <a:cxnLst/>
            <a:rect l="l" t="t" r="r" b="b"/>
            <a:pathLst>
              <a:path w="2477977" h="3577131">
                <a:moveTo>
                  <a:pt x="0" y="0"/>
                </a:moveTo>
                <a:lnTo>
                  <a:pt x="2477976" y="0"/>
                </a:lnTo>
                <a:lnTo>
                  <a:pt x="2477976" y="3577131"/>
                </a:lnTo>
                <a:lnTo>
                  <a:pt x="0" y="3577131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2" name="Freeform 12"/>
          <p:cNvSpPr/>
          <p:nvPr/>
        </p:nvSpPr>
        <p:spPr>
          <a:xfrm>
            <a:off x="2060863" y="-1667348"/>
            <a:ext cx="3006706" cy="2766169"/>
          </a:xfrm>
          <a:custGeom>
            <a:avLst/>
            <a:gdLst/>
            <a:ahLst/>
            <a:cxnLst/>
            <a:rect l="l" t="t" r="r" b="b"/>
            <a:pathLst>
              <a:path w="3006706" h="2766169">
                <a:moveTo>
                  <a:pt x="0" y="0"/>
                </a:moveTo>
                <a:lnTo>
                  <a:pt x="3006706" y="0"/>
                </a:lnTo>
                <a:lnTo>
                  <a:pt x="3006706" y="2766169"/>
                </a:lnTo>
                <a:lnTo>
                  <a:pt x="0" y="2766169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3" name="Freeform 13"/>
          <p:cNvSpPr/>
          <p:nvPr/>
        </p:nvSpPr>
        <p:spPr>
          <a:xfrm rot="4182716">
            <a:off x="5683694" y="-2327113"/>
            <a:ext cx="3249068" cy="4006698"/>
          </a:xfrm>
          <a:custGeom>
            <a:avLst/>
            <a:gdLst/>
            <a:ahLst/>
            <a:cxnLst/>
            <a:rect l="l" t="t" r="r" b="b"/>
            <a:pathLst>
              <a:path w="3249068" h="4006698">
                <a:moveTo>
                  <a:pt x="0" y="0"/>
                </a:moveTo>
                <a:lnTo>
                  <a:pt x="3249068" y="0"/>
                </a:lnTo>
                <a:lnTo>
                  <a:pt x="3249068" y="4006699"/>
                </a:lnTo>
                <a:lnTo>
                  <a:pt x="0" y="4006699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4181395" y="-3285587"/>
            <a:ext cx="4859148" cy="4691287"/>
          </a:xfrm>
          <a:custGeom>
            <a:avLst/>
            <a:gdLst/>
            <a:ahLst/>
            <a:cxnLst/>
            <a:rect l="l" t="t" r="r" b="b"/>
            <a:pathLst>
              <a:path w="4859148" h="4691287">
                <a:moveTo>
                  <a:pt x="0" y="0"/>
                </a:moveTo>
                <a:lnTo>
                  <a:pt x="4859148" y="0"/>
                </a:lnTo>
                <a:lnTo>
                  <a:pt x="4859148" y="4691287"/>
                </a:lnTo>
                <a:lnTo>
                  <a:pt x="0" y="4691287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5400000">
            <a:off x="10684014" y="-1843014"/>
            <a:ext cx="2262958" cy="3726427"/>
          </a:xfrm>
          <a:custGeom>
            <a:avLst/>
            <a:gdLst/>
            <a:ahLst/>
            <a:cxnLst/>
            <a:rect l="l" t="t" r="r" b="b"/>
            <a:pathLst>
              <a:path w="2262958" h="3726427">
                <a:moveTo>
                  <a:pt x="0" y="0"/>
                </a:moveTo>
                <a:lnTo>
                  <a:pt x="2262958" y="0"/>
                </a:lnTo>
                <a:lnTo>
                  <a:pt x="2262958" y="3726427"/>
                </a:lnTo>
                <a:lnTo>
                  <a:pt x="0" y="3726427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-972660" y="2160503"/>
            <a:ext cx="2001360" cy="2251018"/>
          </a:xfrm>
          <a:custGeom>
            <a:avLst/>
            <a:gdLst/>
            <a:ahLst/>
            <a:cxnLst/>
            <a:rect l="l" t="t" r="r" b="b"/>
            <a:pathLst>
              <a:path w="2001360" h="2251018">
                <a:moveTo>
                  <a:pt x="0" y="0"/>
                </a:moveTo>
                <a:lnTo>
                  <a:pt x="2001360" y="0"/>
                </a:lnTo>
                <a:lnTo>
                  <a:pt x="2001360" y="2251018"/>
                </a:lnTo>
                <a:lnTo>
                  <a:pt x="0" y="2251018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7" name="TextBox 17"/>
          <p:cNvSpPr txBox="1"/>
          <p:nvPr/>
        </p:nvSpPr>
        <p:spPr>
          <a:xfrm>
            <a:off x="3302274" y="2485156"/>
            <a:ext cx="11683452" cy="49916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2842"/>
              </a:lnSpc>
            </a:pPr>
            <a:r>
              <a:rPr lang="en-US" sz="13518" spc="-270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Year 4 welcome meeting</a:t>
            </a:r>
          </a:p>
        </p:txBody>
      </p:sp>
      <p:sp>
        <p:nvSpPr>
          <p:cNvPr id="18" name="Freeform 18"/>
          <p:cNvSpPr/>
          <p:nvPr/>
        </p:nvSpPr>
        <p:spPr>
          <a:xfrm>
            <a:off x="2454932" y="3790368"/>
            <a:ext cx="1018413" cy="2057400"/>
          </a:xfrm>
          <a:custGeom>
            <a:avLst/>
            <a:gdLst/>
            <a:ahLst/>
            <a:cxnLst/>
            <a:rect l="l" t="t" r="r" b="b"/>
            <a:pathLst>
              <a:path w="1018413" h="2057400">
                <a:moveTo>
                  <a:pt x="0" y="0"/>
                </a:moveTo>
                <a:lnTo>
                  <a:pt x="1018413" y="0"/>
                </a:lnTo>
                <a:lnTo>
                  <a:pt x="101841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-10800000">
            <a:off x="14814655" y="3790368"/>
            <a:ext cx="1018413" cy="2057400"/>
          </a:xfrm>
          <a:custGeom>
            <a:avLst/>
            <a:gdLst/>
            <a:ahLst/>
            <a:cxnLst/>
            <a:rect l="l" t="t" r="r" b="b"/>
            <a:pathLst>
              <a:path w="1018413" h="2057400">
                <a:moveTo>
                  <a:pt x="0" y="0"/>
                </a:moveTo>
                <a:lnTo>
                  <a:pt x="1018413" y="0"/>
                </a:lnTo>
                <a:lnTo>
                  <a:pt x="101841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3889585" y="7501121"/>
            <a:ext cx="10808940" cy="18183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 dirty="0">
                <a:solidFill>
                  <a:srgbClr val="2B2B2B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indigoclass@vale-view.kent.sch.uk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/>
          <p:nvPr/>
        </p:nvSpPr>
        <p:spPr>
          <a:xfrm>
            <a:off x="83701" y="279023"/>
            <a:ext cx="16696656" cy="10497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904"/>
              </a:lnSpc>
            </a:pPr>
            <a:r>
              <a:rPr lang="en-US" sz="7600" u="sng" spc="-152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What will we be learning about?</a:t>
            </a:r>
          </a:p>
        </p:txBody>
      </p:sp>
      <p:sp>
        <p:nvSpPr>
          <p:cNvPr id="4" name="Freeform 4"/>
          <p:cNvSpPr/>
          <p:nvPr/>
        </p:nvSpPr>
        <p:spPr>
          <a:xfrm rot="1737559">
            <a:off x="-973962" y="8243230"/>
            <a:ext cx="4670260" cy="3252199"/>
          </a:xfrm>
          <a:custGeom>
            <a:avLst/>
            <a:gdLst/>
            <a:ahLst/>
            <a:cxnLst/>
            <a:rect l="l" t="t" r="r" b="b"/>
            <a:pathLst>
              <a:path w="4670260" h="3252199">
                <a:moveTo>
                  <a:pt x="0" y="0"/>
                </a:moveTo>
                <a:lnTo>
                  <a:pt x="4670260" y="0"/>
                </a:lnTo>
                <a:lnTo>
                  <a:pt x="4670260" y="3252199"/>
                </a:lnTo>
                <a:lnTo>
                  <a:pt x="0" y="32521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>
            <a:off x="14437963" y="-3539609"/>
            <a:ext cx="4859148" cy="4691287"/>
          </a:xfrm>
          <a:custGeom>
            <a:avLst/>
            <a:gdLst/>
            <a:ahLst/>
            <a:cxnLst/>
            <a:rect l="l" t="t" r="r" b="b"/>
            <a:pathLst>
              <a:path w="4859148" h="4691287">
                <a:moveTo>
                  <a:pt x="0" y="0"/>
                </a:moveTo>
                <a:lnTo>
                  <a:pt x="4859148" y="0"/>
                </a:lnTo>
                <a:lnTo>
                  <a:pt x="4859148" y="4691287"/>
                </a:lnTo>
                <a:lnTo>
                  <a:pt x="0" y="469128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9528646" y="1684565"/>
            <a:ext cx="8604052" cy="70762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80"/>
              </a:lnSpc>
            </a:pPr>
            <a:r>
              <a:rPr lang="en-US" sz="4700" b="1" dirty="0">
                <a:solidFill>
                  <a:srgbClr val="2B2B2B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Our topics will be:</a:t>
            </a:r>
          </a:p>
          <a:p>
            <a:pPr algn="ctr">
              <a:lnSpc>
                <a:spcPts val="6580"/>
              </a:lnSpc>
            </a:pPr>
            <a:endParaRPr lang="en-US" sz="4700" b="1" dirty="0">
              <a:solidFill>
                <a:srgbClr val="2B2B2B"/>
              </a:solidFill>
              <a:latin typeface="Playpen Sans Bold"/>
              <a:ea typeface="Playpen Sans Bold"/>
              <a:cs typeface="Playpen Sans Bold"/>
              <a:sym typeface="Playpen Sans Bold"/>
            </a:endParaRPr>
          </a:p>
          <a:p>
            <a:pPr algn="ctr">
              <a:lnSpc>
                <a:spcPts val="7279"/>
              </a:lnSpc>
            </a:pPr>
            <a:r>
              <a:rPr lang="en-US" sz="5199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Romans</a:t>
            </a:r>
          </a:p>
          <a:p>
            <a:pPr algn="ctr">
              <a:lnSpc>
                <a:spcPts val="7279"/>
              </a:lnSpc>
            </a:pPr>
            <a:r>
              <a:rPr lang="en-US" sz="5199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Sound and electricity</a:t>
            </a:r>
          </a:p>
          <a:p>
            <a:pPr algn="ctr">
              <a:lnSpc>
                <a:spcPts val="7279"/>
              </a:lnSpc>
            </a:pPr>
            <a:r>
              <a:rPr lang="en-US" sz="5199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Ancient Egyptians</a:t>
            </a:r>
          </a:p>
          <a:p>
            <a:pPr algn="ctr">
              <a:lnSpc>
                <a:spcPts val="6580"/>
              </a:lnSpc>
            </a:pPr>
            <a:r>
              <a:rPr lang="en-US" sz="4700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Shape of the UK</a:t>
            </a:r>
          </a:p>
          <a:p>
            <a:pPr algn="ctr">
              <a:lnSpc>
                <a:spcPts val="6580"/>
              </a:lnSpc>
            </a:pPr>
            <a:r>
              <a:rPr lang="en-US" sz="4700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Plastic Planet</a:t>
            </a:r>
          </a:p>
          <a:p>
            <a:pPr algn="ctr">
              <a:lnSpc>
                <a:spcPts val="7279"/>
              </a:lnSpc>
            </a:pPr>
            <a:r>
              <a:rPr lang="en-US" sz="5199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Everything Changes</a:t>
            </a:r>
          </a:p>
        </p:txBody>
      </p:sp>
      <p:pic>
        <p:nvPicPr>
          <p:cNvPr id="1026" name="Picture 2" descr="KS2 History: The Romans. 3: The Roman ...">
            <a:extLst>
              <a:ext uri="{FF2B5EF4-FFF2-40B4-BE49-F238E27FC236}">
                <a16:creationId xmlns:a16="http://schemas.microsoft.com/office/drawing/2014/main" id="{74BE0911-158E-4C11-BE51-F69D366D3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399" y="1898136"/>
            <a:ext cx="4026363" cy="2254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ncient Civilizations: Ancient Egypt">
            <a:extLst>
              <a:ext uri="{FF2B5EF4-FFF2-40B4-BE49-F238E27FC236}">
                <a16:creationId xmlns:a16="http://schemas.microsoft.com/office/drawing/2014/main" id="{D2448C22-2D68-4AD7-AC14-7D8088F8B3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2781299"/>
            <a:ext cx="3345382" cy="2254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Electricity and Power Illustration ...">
            <a:extLst>
              <a:ext uri="{FF2B5EF4-FFF2-40B4-BE49-F238E27FC236}">
                <a16:creationId xmlns:a16="http://schemas.microsoft.com/office/drawing/2014/main" id="{639487D6-56EC-4F52-97F3-1F15D1042D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117" y="5029202"/>
            <a:ext cx="2066925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British uk map shape Stock Photos ...">
            <a:extLst>
              <a:ext uri="{FF2B5EF4-FFF2-40B4-BE49-F238E27FC236}">
                <a16:creationId xmlns:a16="http://schemas.microsoft.com/office/drawing/2014/main" id="{E65D2536-DC5C-4EA4-ACB1-CE2E9CA5CC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281" y="5600700"/>
            <a:ext cx="2632519" cy="2632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Our plastic planet - OPS Productions">
            <a:extLst>
              <a:ext uri="{FF2B5EF4-FFF2-40B4-BE49-F238E27FC236}">
                <a16:creationId xmlns:a16="http://schemas.microsoft.com/office/drawing/2014/main" id="{3B69374A-56DB-491D-9851-EEBAAB107D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985" y="7564875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Old dover road hi-res stock photography ...">
            <a:extLst>
              <a:ext uri="{FF2B5EF4-FFF2-40B4-BE49-F238E27FC236}">
                <a16:creationId xmlns:a16="http://schemas.microsoft.com/office/drawing/2014/main" id="{C3B0A65E-CE45-439E-A3C3-54947028AF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4035" y="7855923"/>
            <a:ext cx="2533650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 rot="1737559">
            <a:off x="2318674" y="8845184"/>
            <a:ext cx="3751278" cy="2612254"/>
          </a:xfrm>
          <a:custGeom>
            <a:avLst/>
            <a:gdLst/>
            <a:ahLst/>
            <a:cxnLst/>
            <a:rect l="l" t="t" r="r" b="b"/>
            <a:pathLst>
              <a:path w="3751278" h="2612254">
                <a:moveTo>
                  <a:pt x="0" y="0"/>
                </a:moveTo>
                <a:lnTo>
                  <a:pt x="3751278" y="0"/>
                </a:lnTo>
                <a:lnTo>
                  <a:pt x="3751278" y="2612254"/>
                </a:lnTo>
                <a:lnTo>
                  <a:pt x="0" y="261225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 flipH="1">
            <a:off x="-1328922" y="8100335"/>
            <a:ext cx="3057281" cy="2751553"/>
          </a:xfrm>
          <a:custGeom>
            <a:avLst/>
            <a:gdLst/>
            <a:ahLst/>
            <a:cxnLst/>
            <a:rect l="l" t="t" r="r" b="b"/>
            <a:pathLst>
              <a:path w="3057281" h="2751553">
                <a:moveTo>
                  <a:pt x="3057281" y="0"/>
                </a:moveTo>
                <a:lnTo>
                  <a:pt x="0" y="0"/>
                </a:lnTo>
                <a:lnTo>
                  <a:pt x="0" y="2751552"/>
                </a:lnTo>
                <a:lnTo>
                  <a:pt x="3057281" y="2751552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>
            <a:off x="17259300" y="698230"/>
            <a:ext cx="3198742" cy="2797445"/>
          </a:xfrm>
          <a:custGeom>
            <a:avLst/>
            <a:gdLst/>
            <a:ahLst/>
            <a:cxnLst/>
            <a:rect l="l" t="t" r="r" b="b"/>
            <a:pathLst>
              <a:path w="3198742" h="2797445">
                <a:moveTo>
                  <a:pt x="0" y="0"/>
                </a:moveTo>
                <a:lnTo>
                  <a:pt x="3198742" y="0"/>
                </a:lnTo>
                <a:lnTo>
                  <a:pt x="3198742" y="2797445"/>
                </a:lnTo>
                <a:lnTo>
                  <a:pt x="0" y="279744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 rot="5400000">
            <a:off x="15561337" y="-1937162"/>
            <a:ext cx="2491650" cy="4103017"/>
          </a:xfrm>
          <a:custGeom>
            <a:avLst/>
            <a:gdLst/>
            <a:ahLst/>
            <a:cxnLst/>
            <a:rect l="l" t="t" r="r" b="b"/>
            <a:pathLst>
              <a:path w="2491650" h="4103017">
                <a:moveTo>
                  <a:pt x="0" y="0"/>
                </a:moveTo>
                <a:lnTo>
                  <a:pt x="2491650" y="0"/>
                </a:lnTo>
                <a:lnTo>
                  <a:pt x="2491650" y="4103017"/>
                </a:lnTo>
                <a:lnTo>
                  <a:pt x="0" y="410301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0817693" y="226112"/>
            <a:ext cx="6441607" cy="4511921"/>
          </a:xfrm>
          <a:custGeom>
            <a:avLst/>
            <a:gdLst/>
            <a:ahLst/>
            <a:cxnLst/>
            <a:rect l="l" t="t" r="r" b="b"/>
            <a:pathLst>
              <a:path w="6441607" h="4511921">
                <a:moveTo>
                  <a:pt x="0" y="0"/>
                </a:moveTo>
                <a:lnTo>
                  <a:pt x="6441607" y="0"/>
                </a:lnTo>
                <a:lnTo>
                  <a:pt x="6441607" y="4511921"/>
                </a:lnTo>
                <a:lnTo>
                  <a:pt x="0" y="4511921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817693" y="5143500"/>
            <a:ext cx="6441607" cy="4525018"/>
          </a:xfrm>
          <a:custGeom>
            <a:avLst/>
            <a:gdLst/>
            <a:ahLst/>
            <a:cxnLst/>
            <a:rect l="l" t="t" r="r" b="b"/>
            <a:pathLst>
              <a:path w="6441607" h="4525018">
                <a:moveTo>
                  <a:pt x="0" y="0"/>
                </a:moveTo>
                <a:lnTo>
                  <a:pt x="6441607" y="0"/>
                </a:lnTo>
                <a:lnTo>
                  <a:pt x="6441607" y="4525018"/>
                </a:lnTo>
                <a:lnTo>
                  <a:pt x="0" y="452501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199719" y="216897"/>
            <a:ext cx="11098670" cy="1086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320"/>
              </a:lnSpc>
            </a:pPr>
            <a:r>
              <a:rPr lang="en-US" sz="8000" u="sng" spc="-160" dirty="0" err="1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Behaviour</a:t>
            </a:r>
            <a:r>
              <a:rPr lang="en-US" sz="8000" u="sng" spc="-160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 in Year 4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04507" y="1274011"/>
            <a:ext cx="9868226" cy="9125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59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1)Non-verbal reminders given to class</a:t>
            </a:r>
          </a:p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59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2)Positive framing to encourage desired </a:t>
            </a:r>
            <a:r>
              <a:rPr lang="en-US" sz="2999" spc="-59" dirty="0" err="1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behaviours</a:t>
            </a:r>
            <a:r>
              <a:rPr lang="en-US" sz="2999" spc="-59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 – “Well done to the Determined Dogs who are challenging themselves!”</a:t>
            </a:r>
          </a:p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59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3)Child verbally asked to modify </a:t>
            </a:r>
            <a:r>
              <a:rPr lang="en-US" sz="2999" spc="-59" dirty="0" err="1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behaviour</a:t>
            </a:r>
            <a:r>
              <a:rPr lang="en-US" sz="2999" spc="-59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 and reminded of rule that isn’t being followed</a:t>
            </a:r>
          </a:p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59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4)Peg moves down </a:t>
            </a:r>
            <a:r>
              <a:rPr lang="en-US" sz="2999" spc="-59" dirty="0" err="1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behaviour</a:t>
            </a:r>
            <a:r>
              <a:rPr lang="en-US" sz="2999" spc="-59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 ladder- link back to rules and our class charter. The child will have a chance to move up the ladder if </a:t>
            </a:r>
            <a:r>
              <a:rPr lang="en-US" sz="2999" spc="-59" dirty="0" err="1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behaviour</a:t>
            </a:r>
            <a:r>
              <a:rPr lang="en-US" sz="2999" spc="-59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 significantly improves.</a:t>
            </a:r>
          </a:p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59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5)If </a:t>
            </a:r>
            <a:r>
              <a:rPr lang="en-US" sz="2999" spc="-59" dirty="0" err="1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behaviour</a:t>
            </a:r>
            <a:r>
              <a:rPr lang="en-US" sz="2999" spc="-59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 continues child’s peg will move further down the ladder. Parents will be informed at the end of the day if child is moved into another class or area.</a:t>
            </a:r>
          </a:p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59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6)If the child’s name gets to the bottom of the ladder, it will be recorded by SLT in </a:t>
            </a:r>
            <a:r>
              <a:rPr lang="en-US" sz="2999" spc="-59" dirty="0" err="1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behaviour</a:t>
            </a:r>
            <a:r>
              <a:rPr lang="en-US" sz="2999" spc="-59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 log and parents will be called.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844" b="-9844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05148" y="146470"/>
            <a:ext cx="16841973" cy="2134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320"/>
              </a:lnSpc>
            </a:pPr>
            <a:r>
              <a:rPr lang="en-US" sz="8000" u="sng" spc="-160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Why is punctuality important in Year 4</a:t>
            </a:r>
          </a:p>
        </p:txBody>
      </p:sp>
      <p:sp>
        <p:nvSpPr>
          <p:cNvPr id="4" name="Freeform 4"/>
          <p:cNvSpPr/>
          <p:nvPr/>
        </p:nvSpPr>
        <p:spPr>
          <a:xfrm rot="1737559">
            <a:off x="-973962" y="8243230"/>
            <a:ext cx="4670260" cy="3252199"/>
          </a:xfrm>
          <a:custGeom>
            <a:avLst/>
            <a:gdLst/>
            <a:ahLst/>
            <a:cxnLst/>
            <a:rect l="l" t="t" r="r" b="b"/>
            <a:pathLst>
              <a:path w="4670260" h="3252199">
                <a:moveTo>
                  <a:pt x="0" y="0"/>
                </a:moveTo>
                <a:lnTo>
                  <a:pt x="4670260" y="0"/>
                </a:lnTo>
                <a:lnTo>
                  <a:pt x="4670260" y="3252199"/>
                </a:lnTo>
                <a:lnTo>
                  <a:pt x="0" y="325219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 rot="1737559">
            <a:off x="16618208" y="-941149"/>
            <a:ext cx="4670260" cy="3252199"/>
          </a:xfrm>
          <a:custGeom>
            <a:avLst/>
            <a:gdLst/>
            <a:ahLst/>
            <a:cxnLst/>
            <a:rect l="l" t="t" r="r" b="b"/>
            <a:pathLst>
              <a:path w="4670260" h="3252199">
                <a:moveTo>
                  <a:pt x="0" y="0"/>
                </a:moveTo>
                <a:lnTo>
                  <a:pt x="4670260" y="0"/>
                </a:lnTo>
                <a:lnTo>
                  <a:pt x="4670260" y="3252199"/>
                </a:lnTo>
                <a:lnTo>
                  <a:pt x="0" y="325219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7" name="TextBox 7"/>
          <p:cNvSpPr txBox="1"/>
          <p:nvPr/>
        </p:nvSpPr>
        <p:spPr>
          <a:xfrm>
            <a:off x="-177085" y="3152647"/>
            <a:ext cx="4713862" cy="45248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71"/>
              </a:lnSpc>
            </a:pPr>
            <a:r>
              <a:rPr lang="en-US" sz="4265" b="1">
                <a:solidFill>
                  <a:srgbClr val="2B2B2B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During these early morning sessions, interventions will also take place.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5F5D124-A7DA-4340-8798-45E4A31E1D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7127" y="2019300"/>
            <a:ext cx="13258800" cy="66294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 flipV="1">
            <a:off x="4203951" y="3700779"/>
            <a:ext cx="1453381" cy="1905128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triangle" w="lg" len="med"/>
          </a:ln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445602" y="6912657"/>
            <a:ext cx="4859148" cy="4691287"/>
          </a:xfrm>
          <a:custGeom>
            <a:avLst/>
            <a:gdLst/>
            <a:ahLst/>
            <a:cxnLst/>
            <a:rect l="l" t="t" r="r" b="b"/>
            <a:pathLst>
              <a:path w="4859148" h="4691287">
                <a:moveTo>
                  <a:pt x="0" y="0"/>
                </a:moveTo>
                <a:lnTo>
                  <a:pt x="4859149" y="0"/>
                </a:lnTo>
                <a:lnTo>
                  <a:pt x="4859149" y="4691286"/>
                </a:lnTo>
                <a:lnTo>
                  <a:pt x="0" y="469128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9585025" y="166728"/>
            <a:ext cx="8290151" cy="6164471"/>
          </a:xfrm>
          <a:custGeom>
            <a:avLst/>
            <a:gdLst/>
            <a:ahLst/>
            <a:cxnLst/>
            <a:rect l="l" t="t" r="r" b="b"/>
            <a:pathLst>
              <a:path w="8290151" h="6164471">
                <a:moveTo>
                  <a:pt x="0" y="0"/>
                </a:moveTo>
                <a:lnTo>
                  <a:pt x="8290152" y="0"/>
                </a:lnTo>
                <a:lnTo>
                  <a:pt x="8290152" y="6164472"/>
                </a:lnTo>
                <a:lnTo>
                  <a:pt x="0" y="61644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406997" y="5798907"/>
            <a:ext cx="3011406" cy="4245456"/>
          </a:xfrm>
          <a:custGeom>
            <a:avLst/>
            <a:gdLst/>
            <a:ahLst/>
            <a:cxnLst/>
            <a:rect l="l" t="t" r="r" b="b"/>
            <a:pathLst>
              <a:path w="3011406" h="4245456">
                <a:moveTo>
                  <a:pt x="0" y="0"/>
                </a:moveTo>
                <a:lnTo>
                  <a:pt x="3011406" y="0"/>
                </a:lnTo>
                <a:lnTo>
                  <a:pt x="3011406" y="4245455"/>
                </a:lnTo>
                <a:lnTo>
                  <a:pt x="0" y="424545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306" b="-306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165990" y="7921635"/>
            <a:ext cx="2188082" cy="2047344"/>
          </a:xfrm>
          <a:custGeom>
            <a:avLst/>
            <a:gdLst/>
            <a:ahLst/>
            <a:cxnLst/>
            <a:rect l="l" t="t" r="r" b="b"/>
            <a:pathLst>
              <a:path w="2188082" h="2047344">
                <a:moveTo>
                  <a:pt x="0" y="0"/>
                </a:moveTo>
                <a:lnTo>
                  <a:pt x="2188082" y="0"/>
                </a:lnTo>
                <a:lnTo>
                  <a:pt x="2188082" y="2047343"/>
                </a:lnTo>
                <a:lnTo>
                  <a:pt x="0" y="204734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b="-5760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808449" y="1377043"/>
            <a:ext cx="7411338" cy="4179650"/>
          </a:xfrm>
          <a:custGeom>
            <a:avLst/>
            <a:gdLst/>
            <a:ahLst/>
            <a:cxnLst/>
            <a:rect l="l" t="t" r="r" b="b"/>
            <a:pathLst>
              <a:path w="7411338" h="4179650">
                <a:moveTo>
                  <a:pt x="0" y="0"/>
                </a:moveTo>
                <a:lnTo>
                  <a:pt x="7411338" y="0"/>
                </a:lnTo>
                <a:lnTo>
                  <a:pt x="7411338" y="4179650"/>
                </a:lnTo>
                <a:lnTo>
                  <a:pt x="0" y="417965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238289" y="123825"/>
            <a:ext cx="9022421" cy="1086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320"/>
              </a:lnSpc>
            </a:pPr>
            <a:r>
              <a:rPr lang="en-US" sz="8000" u="sng" spc="-16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Reading at home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815970" y="7009688"/>
            <a:ext cx="13472030" cy="3034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33"/>
              </a:lnSpc>
              <a:spcBef>
                <a:spcPct val="0"/>
              </a:spcBef>
            </a:pPr>
            <a:r>
              <a:rPr lang="en-US" sz="3877" spc="-77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Children are encouraged to read at least 3 times a week and their reading records are checked to see if an adult at home has counter-signed. When an adult in school listens to a child read, their reading record will be stamped so parents can see when their child has been heard.</a:t>
            </a:r>
          </a:p>
        </p:txBody>
      </p:sp>
      <p:sp>
        <p:nvSpPr>
          <p:cNvPr id="10" name="Freeform 10"/>
          <p:cNvSpPr/>
          <p:nvPr/>
        </p:nvSpPr>
        <p:spPr>
          <a:xfrm>
            <a:off x="-1453244" y="1825442"/>
            <a:ext cx="2906489" cy="3358338"/>
          </a:xfrm>
          <a:custGeom>
            <a:avLst/>
            <a:gdLst/>
            <a:ahLst/>
            <a:cxnLst/>
            <a:rect l="l" t="t" r="r" b="b"/>
            <a:pathLst>
              <a:path w="2906489" h="3358338">
                <a:moveTo>
                  <a:pt x="0" y="0"/>
                </a:moveTo>
                <a:lnTo>
                  <a:pt x="2906488" y="0"/>
                </a:lnTo>
                <a:lnTo>
                  <a:pt x="2906488" y="3358338"/>
                </a:lnTo>
                <a:lnTo>
                  <a:pt x="0" y="335833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 rot="1737559">
            <a:off x="16723991" y="8686842"/>
            <a:ext cx="3751278" cy="2612254"/>
          </a:xfrm>
          <a:custGeom>
            <a:avLst/>
            <a:gdLst/>
            <a:ahLst/>
            <a:cxnLst/>
            <a:rect l="l" t="t" r="r" b="b"/>
            <a:pathLst>
              <a:path w="3751278" h="2612254">
                <a:moveTo>
                  <a:pt x="0" y="0"/>
                </a:moveTo>
                <a:lnTo>
                  <a:pt x="3751278" y="0"/>
                </a:lnTo>
                <a:lnTo>
                  <a:pt x="3751278" y="2612253"/>
                </a:lnTo>
                <a:lnTo>
                  <a:pt x="0" y="261225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 flipH="1">
            <a:off x="-1762415" y="8617192"/>
            <a:ext cx="3057281" cy="2751553"/>
          </a:xfrm>
          <a:custGeom>
            <a:avLst/>
            <a:gdLst/>
            <a:ahLst/>
            <a:cxnLst/>
            <a:rect l="l" t="t" r="r" b="b"/>
            <a:pathLst>
              <a:path w="3057281" h="2751553">
                <a:moveTo>
                  <a:pt x="3057281" y="0"/>
                </a:moveTo>
                <a:lnTo>
                  <a:pt x="0" y="0"/>
                </a:lnTo>
                <a:lnTo>
                  <a:pt x="0" y="2751553"/>
                </a:lnTo>
                <a:lnTo>
                  <a:pt x="3057281" y="2751553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>
            <a:off x="17259300" y="698230"/>
            <a:ext cx="3198742" cy="2797445"/>
          </a:xfrm>
          <a:custGeom>
            <a:avLst/>
            <a:gdLst/>
            <a:ahLst/>
            <a:cxnLst/>
            <a:rect l="l" t="t" r="r" b="b"/>
            <a:pathLst>
              <a:path w="3198742" h="2797445">
                <a:moveTo>
                  <a:pt x="0" y="0"/>
                </a:moveTo>
                <a:lnTo>
                  <a:pt x="3198742" y="0"/>
                </a:lnTo>
                <a:lnTo>
                  <a:pt x="3198742" y="2797445"/>
                </a:lnTo>
                <a:lnTo>
                  <a:pt x="0" y="279744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 rot="5400000">
            <a:off x="15561337" y="-1937162"/>
            <a:ext cx="2491650" cy="4103017"/>
          </a:xfrm>
          <a:custGeom>
            <a:avLst/>
            <a:gdLst/>
            <a:ahLst/>
            <a:cxnLst/>
            <a:rect l="l" t="t" r="r" b="b"/>
            <a:pathLst>
              <a:path w="2491650" h="4103017">
                <a:moveTo>
                  <a:pt x="0" y="0"/>
                </a:moveTo>
                <a:lnTo>
                  <a:pt x="2491650" y="0"/>
                </a:lnTo>
                <a:lnTo>
                  <a:pt x="2491650" y="4103017"/>
                </a:lnTo>
                <a:lnTo>
                  <a:pt x="0" y="410301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289863" y="2703742"/>
            <a:ext cx="2307725" cy="2307725"/>
          </a:xfrm>
          <a:custGeom>
            <a:avLst/>
            <a:gdLst/>
            <a:ahLst/>
            <a:cxnLst/>
            <a:rect l="l" t="t" r="r" b="b"/>
            <a:pathLst>
              <a:path w="2307725" h="2307725">
                <a:moveTo>
                  <a:pt x="0" y="0"/>
                </a:moveTo>
                <a:lnTo>
                  <a:pt x="2307725" y="0"/>
                </a:lnTo>
                <a:lnTo>
                  <a:pt x="2307725" y="2307725"/>
                </a:lnTo>
                <a:lnTo>
                  <a:pt x="0" y="230772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99719" y="5143500"/>
            <a:ext cx="2721146" cy="1986540"/>
          </a:xfrm>
          <a:custGeom>
            <a:avLst/>
            <a:gdLst/>
            <a:ahLst/>
            <a:cxnLst/>
            <a:rect l="l" t="t" r="r" b="b"/>
            <a:pathLst>
              <a:path w="2721146" h="1986540">
                <a:moveTo>
                  <a:pt x="0" y="0"/>
                </a:moveTo>
                <a:lnTo>
                  <a:pt x="2721146" y="0"/>
                </a:lnTo>
                <a:lnTo>
                  <a:pt x="2721146" y="1986540"/>
                </a:lnTo>
                <a:lnTo>
                  <a:pt x="0" y="198654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199719" y="273681"/>
            <a:ext cx="7321793" cy="1086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320"/>
              </a:lnSpc>
            </a:pPr>
            <a:r>
              <a:rPr lang="en-US" sz="8000" u="sng" spc="-16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Home Learning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99719" y="1596255"/>
            <a:ext cx="17259300" cy="896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Home learning is changing at Vale View!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780989" y="2946447"/>
            <a:ext cx="15507011" cy="14554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880"/>
              </a:lnSpc>
            </a:pPr>
            <a:r>
              <a:rPr lang="en-US" sz="4200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Children will be assigned 2 tasks each week to complete on Purple Mash. Feedback will be given on Purple Mash.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011009" y="4935267"/>
            <a:ext cx="15276991" cy="14554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880"/>
              </a:lnSpc>
            </a:pPr>
            <a:r>
              <a:rPr lang="en-US" sz="420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Children will be expected to complete 20 minutes on TTRS each week.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60067" y="7263390"/>
            <a:ext cx="17577840" cy="2982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880"/>
              </a:lnSpc>
            </a:pPr>
            <a:r>
              <a:rPr lang="en-US" sz="4200" u="sng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Weekly spellings:</a:t>
            </a:r>
            <a:r>
              <a:rPr lang="en-US" sz="4200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 Weekly spellings will be sent home in your child’s reading record. They should learn these at home ready to use them in the classroom. In Year 4, we will have a weekly spelling test every Friday.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 rot="1737559">
            <a:off x="2318674" y="8845184"/>
            <a:ext cx="3751278" cy="2612254"/>
          </a:xfrm>
          <a:custGeom>
            <a:avLst/>
            <a:gdLst/>
            <a:ahLst/>
            <a:cxnLst/>
            <a:rect l="l" t="t" r="r" b="b"/>
            <a:pathLst>
              <a:path w="3751278" h="2612254">
                <a:moveTo>
                  <a:pt x="0" y="0"/>
                </a:moveTo>
                <a:lnTo>
                  <a:pt x="3751278" y="0"/>
                </a:lnTo>
                <a:lnTo>
                  <a:pt x="3751278" y="2612254"/>
                </a:lnTo>
                <a:lnTo>
                  <a:pt x="0" y="261225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 flipH="1">
            <a:off x="-1328922" y="8100335"/>
            <a:ext cx="3057281" cy="2751553"/>
          </a:xfrm>
          <a:custGeom>
            <a:avLst/>
            <a:gdLst/>
            <a:ahLst/>
            <a:cxnLst/>
            <a:rect l="l" t="t" r="r" b="b"/>
            <a:pathLst>
              <a:path w="3057281" h="2751553">
                <a:moveTo>
                  <a:pt x="3057281" y="0"/>
                </a:moveTo>
                <a:lnTo>
                  <a:pt x="0" y="0"/>
                </a:lnTo>
                <a:lnTo>
                  <a:pt x="0" y="2751552"/>
                </a:lnTo>
                <a:lnTo>
                  <a:pt x="3057281" y="2751552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>
            <a:off x="17259300" y="698230"/>
            <a:ext cx="3198742" cy="2797445"/>
          </a:xfrm>
          <a:custGeom>
            <a:avLst/>
            <a:gdLst/>
            <a:ahLst/>
            <a:cxnLst/>
            <a:rect l="l" t="t" r="r" b="b"/>
            <a:pathLst>
              <a:path w="3198742" h="2797445">
                <a:moveTo>
                  <a:pt x="0" y="0"/>
                </a:moveTo>
                <a:lnTo>
                  <a:pt x="3198742" y="0"/>
                </a:lnTo>
                <a:lnTo>
                  <a:pt x="3198742" y="2797445"/>
                </a:lnTo>
                <a:lnTo>
                  <a:pt x="0" y="279744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 rot="5400000">
            <a:off x="15561337" y="-1937162"/>
            <a:ext cx="2491650" cy="4103017"/>
          </a:xfrm>
          <a:custGeom>
            <a:avLst/>
            <a:gdLst/>
            <a:ahLst/>
            <a:cxnLst/>
            <a:rect l="l" t="t" r="r" b="b"/>
            <a:pathLst>
              <a:path w="2491650" h="4103017">
                <a:moveTo>
                  <a:pt x="0" y="0"/>
                </a:moveTo>
                <a:lnTo>
                  <a:pt x="2491650" y="0"/>
                </a:lnTo>
                <a:lnTo>
                  <a:pt x="2491650" y="4103017"/>
                </a:lnTo>
                <a:lnTo>
                  <a:pt x="0" y="410301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0" y="-38054"/>
            <a:ext cx="17529229" cy="1302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40"/>
              </a:lnSpc>
            </a:pPr>
            <a:r>
              <a:rPr lang="en-US" sz="7600" u="sng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Multiplication Test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0" y="1816146"/>
            <a:ext cx="18288000" cy="2931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20"/>
              </a:lnSpc>
              <a:spcBef>
                <a:spcPct val="0"/>
              </a:spcBef>
            </a:pPr>
            <a:r>
              <a:rPr lang="en-US" sz="5500" spc="-11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In Term 6 children will sit a multiplication test. It is an online one and there are 25 random questions.</a:t>
            </a:r>
          </a:p>
          <a:p>
            <a:pPr algn="ctr">
              <a:lnSpc>
                <a:spcPts val="5720"/>
              </a:lnSpc>
              <a:spcBef>
                <a:spcPct val="0"/>
              </a:spcBef>
            </a:pPr>
            <a:r>
              <a:rPr lang="en-US" sz="5500" spc="-11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Completing the studio on TTRS will help as  well as </a:t>
            </a:r>
            <a:r>
              <a:rPr lang="en-US" sz="5500" spc="-110" dirty="0" err="1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Mathsframe</a:t>
            </a:r>
            <a:r>
              <a:rPr lang="en-US" sz="5500" spc="-11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. It is in the style of the test.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0" y="8155940"/>
            <a:ext cx="18147580" cy="738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19"/>
              </a:lnSpc>
              <a:spcBef>
                <a:spcPct val="0"/>
              </a:spcBef>
            </a:pPr>
            <a:endParaRPr lang="en-US" sz="5499" spc="-109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436E9EF-44A2-461D-B526-970DB0A1667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86400" y="5074933"/>
            <a:ext cx="7467600" cy="461074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 rot="1737559">
            <a:off x="2318674" y="8845184"/>
            <a:ext cx="3751278" cy="2612254"/>
          </a:xfrm>
          <a:custGeom>
            <a:avLst/>
            <a:gdLst/>
            <a:ahLst/>
            <a:cxnLst/>
            <a:rect l="l" t="t" r="r" b="b"/>
            <a:pathLst>
              <a:path w="3751278" h="2612254">
                <a:moveTo>
                  <a:pt x="0" y="0"/>
                </a:moveTo>
                <a:lnTo>
                  <a:pt x="3751278" y="0"/>
                </a:lnTo>
                <a:lnTo>
                  <a:pt x="3751278" y="2612254"/>
                </a:lnTo>
                <a:lnTo>
                  <a:pt x="0" y="261225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 flipH="1">
            <a:off x="-1328922" y="8100335"/>
            <a:ext cx="3057281" cy="2751553"/>
          </a:xfrm>
          <a:custGeom>
            <a:avLst/>
            <a:gdLst/>
            <a:ahLst/>
            <a:cxnLst/>
            <a:rect l="l" t="t" r="r" b="b"/>
            <a:pathLst>
              <a:path w="3057281" h="2751553">
                <a:moveTo>
                  <a:pt x="3057281" y="0"/>
                </a:moveTo>
                <a:lnTo>
                  <a:pt x="0" y="0"/>
                </a:lnTo>
                <a:lnTo>
                  <a:pt x="0" y="2751552"/>
                </a:lnTo>
                <a:lnTo>
                  <a:pt x="3057281" y="2751552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>
            <a:off x="17259300" y="698230"/>
            <a:ext cx="3198742" cy="2797445"/>
          </a:xfrm>
          <a:custGeom>
            <a:avLst/>
            <a:gdLst/>
            <a:ahLst/>
            <a:cxnLst/>
            <a:rect l="l" t="t" r="r" b="b"/>
            <a:pathLst>
              <a:path w="3198742" h="2797445">
                <a:moveTo>
                  <a:pt x="0" y="0"/>
                </a:moveTo>
                <a:lnTo>
                  <a:pt x="3198742" y="0"/>
                </a:lnTo>
                <a:lnTo>
                  <a:pt x="3198742" y="2797445"/>
                </a:lnTo>
                <a:lnTo>
                  <a:pt x="0" y="279744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 rot="5400000">
            <a:off x="15561337" y="-1937162"/>
            <a:ext cx="2491650" cy="4103017"/>
          </a:xfrm>
          <a:custGeom>
            <a:avLst/>
            <a:gdLst/>
            <a:ahLst/>
            <a:cxnLst/>
            <a:rect l="l" t="t" r="r" b="b"/>
            <a:pathLst>
              <a:path w="2491650" h="4103017">
                <a:moveTo>
                  <a:pt x="0" y="0"/>
                </a:moveTo>
                <a:lnTo>
                  <a:pt x="2491650" y="0"/>
                </a:lnTo>
                <a:lnTo>
                  <a:pt x="2491650" y="4103017"/>
                </a:lnTo>
                <a:lnTo>
                  <a:pt x="0" y="410301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0" y="-38054"/>
            <a:ext cx="17529229" cy="1302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40"/>
              </a:lnSpc>
            </a:pPr>
            <a:r>
              <a:rPr lang="en-US" sz="7600" u="sng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Swimming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0" y="1816146"/>
            <a:ext cx="18288000" cy="14697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20"/>
              </a:lnSpc>
              <a:spcBef>
                <a:spcPct val="0"/>
              </a:spcBef>
            </a:pPr>
            <a:r>
              <a:rPr lang="en-US" sz="5500" spc="-11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Wednesday pm. Your child will need swimming costume (no bikinis) and a towel.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0" y="8155940"/>
            <a:ext cx="18147580" cy="738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19"/>
              </a:lnSpc>
              <a:spcBef>
                <a:spcPct val="0"/>
              </a:spcBef>
            </a:pPr>
            <a:endParaRPr lang="en-US" sz="5499" spc="-109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1A5C3E7-2E59-4819-8AA4-FED9942845E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16182" y="5818008"/>
            <a:ext cx="3515216" cy="3600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5681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>
            <a:off x="1028700" y="274493"/>
            <a:ext cx="5425043" cy="3028161"/>
          </a:xfrm>
          <a:custGeom>
            <a:avLst/>
            <a:gdLst/>
            <a:ahLst/>
            <a:cxnLst/>
            <a:rect l="l" t="t" r="r" b="b"/>
            <a:pathLst>
              <a:path w="5425043" h="3028161">
                <a:moveTo>
                  <a:pt x="0" y="0"/>
                </a:moveTo>
                <a:lnTo>
                  <a:pt x="5425043" y="0"/>
                </a:lnTo>
                <a:lnTo>
                  <a:pt x="5425043" y="3028161"/>
                </a:lnTo>
                <a:lnTo>
                  <a:pt x="0" y="30281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1124142" y="6418731"/>
            <a:ext cx="4494794" cy="3187218"/>
          </a:xfrm>
          <a:custGeom>
            <a:avLst/>
            <a:gdLst/>
            <a:ahLst/>
            <a:cxnLst/>
            <a:rect l="l" t="t" r="r" b="b"/>
            <a:pathLst>
              <a:path w="4494794" h="3187218">
                <a:moveTo>
                  <a:pt x="0" y="0"/>
                </a:moveTo>
                <a:lnTo>
                  <a:pt x="4494794" y="0"/>
                </a:lnTo>
                <a:lnTo>
                  <a:pt x="4494794" y="3187218"/>
                </a:lnTo>
                <a:lnTo>
                  <a:pt x="0" y="318721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>
            <a:off x="12669064" y="3327877"/>
            <a:ext cx="5077037" cy="3424692"/>
          </a:xfrm>
          <a:custGeom>
            <a:avLst/>
            <a:gdLst/>
            <a:ahLst/>
            <a:cxnLst/>
            <a:rect l="l" t="t" r="r" b="b"/>
            <a:pathLst>
              <a:path w="5077037" h="3424692">
                <a:moveTo>
                  <a:pt x="0" y="0"/>
                </a:moveTo>
                <a:lnTo>
                  <a:pt x="5077037" y="0"/>
                </a:lnTo>
                <a:lnTo>
                  <a:pt x="5077037" y="3424693"/>
                </a:lnTo>
                <a:lnTo>
                  <a:pt x="0" y="342469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8" name="Freeform 8"/>
          <p:cNvSpPr/>
          <p:nvPr/>
        </p:nvSpPr>
        <p:spPr>
          <a:xfrm rot="9069146">
            <a:off x="5326024" y="5527685"/>
            <a:ext cx="1214060" cy="548399"/>
          </a:xfrm>
          <a:custGeom>
            <a:avLst/>
            <a:gdLst/>
            <a:ahLst/>
            <a:cxnLst/>
            <a:rect l="l" t="t" r="r" b="b"/>
            <a:pathLst>
              <a:path w="1214060" h="548399">
                <a:moveTo>
                  <a:pt x="0" y="0"/>
                </a:moveTo>
                <a:lnTo>
                  <a:pt x="1214059" y="0"/>
                </a:lnTo>
                <a:lnTo>
                  <a:pt x="1214059" y="548399"/>
                </a:lnTo>
                <a:lnTo>
                  <a:pt x="0" y="54839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9093014" flipV="1">
            <a:off x="5816751" y="3042482"/>
            <a:ext cx="1273984" cy="634598"/>
          </a:xfrm>
          <a:custGeom>
            <a:avLst/>
            <a:gdLst/>
            <a:ahLst/>
            <a:cxnLst/>
            <a:rect l="l" t="t" r="r" b="b"/>
            <a:pathLst>
              <a:path w="1273984" h="634598">
                <a:moveTo>
                  <a:pt x="0" y="634598"/>
                </a:moveTo>
                <a:lnTo>
                  <a:pt x="1273984" y="634598"/>
                </a:lnTo>
                <a:lnTo>
                  <a:pt x="1273984" y="0"/>
                </a:lnTo>
                <a:lnTo>
                  <a:pt x="0" y="0"/>
                </a:lnTo>
                <a:lnTo>
                  <a:pt x="0" y="634598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1820569" flipV="1">
            <a:off x="11392919" y="5407183"/>
            <a:ext cx="1206953" cy="601209"/>
          </a:xfrm>
          <a:custGeom>
            <a:avLst/>
            <a:gdLst/>
            <a:ahLst/>
            <a:cxnLst/>
            <a:rect l="l" t="t" r="r" b="b"/>
            <a:pathLst>
              <a:path w="1206953" h="601209">
                <a:moveTo>
                  <a:pt x="0" y="601208"/>
                </a:moveTo>
                <a:lnTo>
                  <a:pt x="1206953" y="601208"/>
                </a:lnTo>
                <a:lnTo>
                  <a:pt x="1206953" y="0"/>
                </a:lnTo>
                <a:lnTo>
                  <a:pt x="0" y="0"/>
                </a:lnTo>
                <a:lnTo>
                  <a:pt x="0" y="601208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4182716">
            <a:off x="8570472" y="-2234255"/>
            <a:ext cx="2943750" cy="3630186"/>
          </a:xfrm>
          <a:custGeom>
            <a:avLst/>
            <a:gdLst/>
            <a:ahLst/>
            <a:cxnLst/>
            <a:rect l="l" t="t" r="r" b="b"/>
            <a:pathLst>
              <a:path w="2943750" h="3630186">
                <a:moveTo>
                  <a:pt x="0" y="0"/>
                </a:moveTo>
                <a:lnTo>
                  <a:pt x="2943751" y="0"/>
                </a:lnTo>
                <a:lnTo>
                  <a:pt x="2943751" y="3630186"/>
                </a:lnTo>
                <a:lnTo>
                  <a:pt x="0" y="363018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7459133" y="5801884"/>
            <a:ext cx="2262958" cy="3726427"/>
          </a:xfrm>
          <a:custGeom>
            <a:avLst/>
            <a:gdLst/>
            <a:ahLst/>
            <a:cxnLst/>
            <a:rect l="l" t="t" r="r" b="b"/>
            <a:pathLst>
              <a:path w="2262958" h="3726427">
                <a:moveTo>
                  <a:pt x="0" y="0"/>
                </a:moveTo>
                <a:lnTo>
                  <a:pt x="2262958" y="0"/>
                </a:lnTo>
                <a:lnTo>
                  <a:pt x="2262958" y="3726428"/>
                </a:lnTo>
                <a:lnTo>
                  <a:pt x="0" y="372642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3" name="Freeform 13"/>
          <p:cNvSpPr/>
          <p:nvPr/>
        </p:nvSpPr>
        <p:spPr>
          <a:xfrm rot="1737559">
            <a:off x="15870462" y="-913140"/>
            <a:ext cx="3751278" cy="2612254"/>
          </a:xfrm>
          <a:custGeom>
            <a:avLst/>
            <a:gdLst/>
            <a:ahLst/>
            <a:cxnLst/>
            <a:rect l="l" t="t" r="r" b="b"/>
            <a:pathLst>
              <a:path w="3751278" h="2612254">
                <a:moveTo>
                  <a:pt x="0" y="0"/>
                </a:moveTo>
                <a:lnTo>
                  <a:pt x="3751278" y="0"/>
                </a:lnTo>
                <a:lnTo>
                  <a:pt x="3751278" y="2612253"/>
                </a:lnTo>
                <a:lnTo>
                  <a:pt x="0" y="261225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4" name="Freeform 14"/>
          <p:cNvSpPr/>
          <p:nvPr/>
        </p:nvSpPr>
        <p:spPr>
          <a:xfrm>
            <a:off x="-2058441" y="3559408"/>
            <a:ext cx="2781341" cy="2859323"/>
          </a:xfrm>
          <a:custGeom>
            <a:avLst/>
            <a:gdLst/>
            <a:ahLst/>
            <a:cxnLst/>
            <a:rect l="l" t="t" r="r" b="b"/>
            <a:pathLst>
              <a:path w="2781341" h="2859323">
                <a:moveTo>
                  <a:pt x="0" y="0"/>
                </a:moveTo>
                <a:lnTo>
                  <a:pt x="2781341" y="0"/>
                </a:lnTo>
                <a:lnTo>
                  <a:pt x="2781341" y="2859323"/>
                </a:lnTo>
                <a:lnTo>
                  <a:pt x="0" y="285932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5" name="Freeform 15"/>
          <p:cNvSpPr/>
          <p:nvPr/>
        </p:nvSpPr>
        <p:spPr>
          <a:xfrm>
            <a:off x="1844273" y="3469390"/>
            <a:ext cx="2776875" cy="2865548"/>
          </a:xfrm>
          <a:custGeom>
            <a:avLst/>
            <a:gdLst/>
            <a:ahLst/>
            <a:cxnLst/>
            <a:rect l="l" t="t" r="r" b="b"/>
            <a:pathLst>
              <a:path w="2776875" h="2865548">
                <a:moveTo>
                  <a:pt x="0" y="0"/>
                </a:moveTo>
                <a:lnTo>
                  <a:pt x="2776874" y="0"/>
                </a:lnTo>
                <a:lnTo>
                  <a:pt x="2776874" y="2865548"/>
                </a:lnTo>
                <a:lnTo>
                  <a:pt x="0" y="2865548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3244112" y="7936784"/>
            <a:ext cx="1377035" cy="2227642"/>
          </a:xfrm>
          <a:custGeom>
            <a:avLst/>
            <a:gdLst/>
            <a:ahLst/>
            <a:cxnLst/>
            <a:rect l="l" t="t" r="r" b="b"/>
            <a:pathLst>
              <a:path w="1377035" h="2227642">
                <a:moveTo>
                  <a:pt x="0" y="0"/>
                </a:moveTo>
                <a:lnTo>
                  <a:pt x="1377035" y="0"/>
                </a:lnTo>
                <a:lnTo>
                  <a:pt x="1377035" y="2227642"/>
                </a:lnTo>
                <a:lnTo>
                  <a:pt x="0" y="2227642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6000">
            <a:off x="1922250" y="8143680"/>
            <a:ext cx="920674" cy="1757753"/>
          </a:xfrm>
          <a:custGeom>
            <a:avLst/>
            <a:gdLst/>
            <a:ahLst/>
            <a:cxnLst/>
            <a:rect l="l" t="t" r="r" b="b"/>
            <a:pathLst>
              <a:path w="920674" h="1757753">
                <a:moveTo>
                  <a:pt x="3065" y="0"/>
                </a:moveTo>
                <a:lnTo>
                  <a:pt x="920674" y="1601"/>
                </a:lnTo>
                <a:lnTo>
                  <a:pt x="917609" y="1757753"/>
                </a:lnTo>
                <a:lnTo>
                  <a:pt x="0" y="1756152"/>
                </a:lnTo>
                <a:lnTo>
                  <a:pt x="3065" y="0"/>
                </a:lnTo>
                <a:close/>
              </a:path>
            </a:pathLst>
          </a:custGeom>
          <a:blipFill>
            <a:blip r:embed="rId22"/>
            <a:stretch>
              <a:fillRect l="-54708" t="-63" r="-44517" b="-4287"/>
            </a:stretch>
          </a:blipFill>
        </p:spPr>
      </p:sp>
      <p:sp>
        <p:nvSpPr>
          <p:cNvPr id="28" name="TextBox 28"/>
          <p:cNvSpPr txBox="1"/>
          <p:nvPr/>
        </p:nvSpPr>
        <p:spPr>
          <a:xfrm>
            <a:off x="6506282" y="3006093"/>
            <a:ext cx="5275436" cy="20722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68"/>
              </a:lnSpc>
            </a:pPr>
            <a:r>
              <a:rPr lang="en-US" sz="8300">
                <a:solidFill>
                  <a:srgbClr val="303030"/>
                </a:solidFill>
                <a:latin typeface="Playpen Sans"/>
                <a:ea typeface="Playpen Sans"/>
                <a:cs typeface="Playpen Sans"/>
                <a:sym typeface="Playpen Sans"/>
              </a:rPr>
              <a:t>Other reminders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058628" y="460115"/>
            <a:ext cx="5365187" cy="10145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43"/>
              </a:lnSpc>
            </a:pPr>
            <a:r>
              <a:rPr lang="en-US" sz="2725" dirty="0">
                <a:solidFill>
                  <a:srgbClr val="303030"/>
                </a:solidFill>
                <a:latin typeface="Playpen Sans"/>
                <a:ea typeface="Playpen Sans"/>
                <a:cs typeface="Playpen Sans"/>
                <a:sym typeface="Playpen Sans"/>
              </a:rPr>
              <a:t>Swimming will take lace on a Wednesday pm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287782" y="6465937"/>
            <a:ext cx="4167513" cy="15464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49"/>
              </a:lnSpc>
            </a:pPr>
            <a:r>
              <a:rPr lang="en-US" sz="2729">
                <a:solidFill>
                  <a:srgbClr val="303030"/>
                </a:solidFill>
                <a:latin typeface="Playpen Sans"/>
                <a:ea typeface="Playpen Sans"/>
                <a:cs typeface="Playpen Sans"/>
                <a:sym typeface="Playpen Sans"/>
              </a:rPr>
              <a:t>Children should bring their water bottles into the classroom each day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2640489" y="4000894"/>
            <a:ext cx="5069033" cy="16144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01"/>
              </a:lnSpc>
            </a:pPr>
            <a:r>
              <a:rPr lang="en-US" sz="2829" dirty="0">
                <a:solidFill>
                  <a:srgbClr val="303030"/>
                </a:solidFill>
                <a:latin typeface="Playpen Sans"/>
                <a:ea typeface="Playpen Sans"/>
                <a:cs typeface="Playpen Sans"/>
                <a:sym typeface="Playpen Sans"/>
              </a:rPr>
              <a:t>Reading records in every day and books read at least 3 times a week</a:t>
            </a:r>
          </a:p>
        </p:txBody>
      </p:sp>
      <p:sp>
        <p:nvSpPr>
          <p:cNvPr id="33" name="Freeform 33"/>
          <p:cNvSpPr/>
          <p:nvPr/>
        </p:nvSpPr>
        <p:spPr>
          <a:xfrm rot="3787852">
            <a:off x="8172840" y="5686528"/>
            <a:ext cx="1296219" cy="585511"/>
          </a:xfrm>
          <a:custGeom>
            <a:avLst/>
            <a:gdLst/>
            <a:ahLst/>
            <a:cxnLst/>
            <a:rect l="l" t="t" r="r" b="b"/>
            <a:pathLst>
              <a:path w="1296219" h="585511">
                <a:moveTo>
                  <a:pt x="0" y="0"/>
                </a:moveTo>
                <a:lnTo>
                  <a:pt x="1296219" y="0"/>
                </a:lnTo>
                <a:lnTo>
                  <a:pt x="1296219" y="585511"/>
                </a:lnTo>
                <a:lnTo>
                  <a:pt x="0" y="58551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6350016" y="6628541"/>
            <a:ext cx="5431702" cy="3031877"/>
          </a:xfrm>
          <a:custGeom>
            <a:avLst/>
            <a:gdLst/>
            <a:ahLst/>
            <a:cxnLst/>
            <a:rect l="l" t="t" r="r" b="b"/>
            <a:pathLst>
              <a:path w="5431702" h="3031877">
                <a:moveTo>
                  <a:pt x="0" y="0"/>
                </a:moveTo>
                <a:lnTo>
                  <a:pt x="5431702" y="0"/>
                </a:lnTo>
                <a:lnTo>
                  <a:pt x="5431702" y="3031877"/>
                </a:lnTo>
                <a:lnTo>
                  <a:pt x="0" y="3031877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5" name="TextBox 35"/>
          <p:cNvSpPr txBox="1"/>
          <p:nvPr/>
        </p:nvSpPr>
        <p:spPr>
          <a:xfrm>
            <a:off x="6679555" y="6816020"/>
            <a:ext cx="5102162" cy="25711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43"/>
              </a:lnSpc>
            </a:pPr>
            <a:r>
              <a:rPr lang="en-US" sz="2725" dirty="0">
                <a:solidFill>
                  <a:srgbClr val="303030"/>
                </a:solidFill>
                <a:latin typeface="Playpen Sans"/>
                <a:ea typeface="Playpen Sans"/>
                <a:cs typeface="Playpen Sans"/>
                <a:sym typeface="Playpen Sans"/>
              </a:rPr>
              <a:t>Pencil cases are not required in Year 4. This is in an effort to promote good presentation and prevent any items going missing.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 rot="1737559">
            <a:off x="2514574" y="8661324"/>
            <a:ext cx="4277568" cy="2978743"/>
          </a:xfrm>
          <a:custGeom>
            <a:avLst/>
            <a:gdLst/>
            <a:ahLst/>
            <a:cxnLst/>
            <a:rect l="l" t="t" r="r" b="b"/>
            <a:pathLst>
              <a:path w="4277568" h="2978743">
                <a:moveTo>
                  <a:pt x="0" y="0"/>
                </a:moveTo>
                <a:lnTo>
                  <a:pt x="4277569" y="0"/>
                </a:lnTo>
                <a:lnTo>
                  <a:pt x="4277569" y="2978743"/>
                </a:lnTo>
                <a:lnTo>
                  <a:pt x="0" y="297874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17096905" y="3925196"/>
            <a:ext cx="2854557" cy="2956698"/>
          </a:xfrm>
          <a:custGeom>
            <a:avLst/>
            <a:gdLst/>
            <a:ahLst/>
            <a:cxnLst/>
            <a:rect l="l" t="t" r="r" b="b"/>
            <a:pathLst>
              <a:path w="2854557" h="2956698">
                <a:moveTo>
                  <a:pt x="0" y="0"/>
                </a:moveTo>
                <a:lnTo>
                  <a:pt x="2854557" y="0"/>
                </a:lnTo>
                <a:lnTo>
                  <a:pt x="2854557" y="2956698"/>
                </a:lnTo>
                <a:lnTo>
                  <a:pt x="0" y="295669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-1136496" y="8228619"/>
            <a:ext cx="3057281" cy="2751553"/>
          </a:xfrm>
          <a:custGeom>
            <a:avLst/>
            <a:gdLst/>
            <a:ahLst/>
            <a:cxnLst/>
            <a:rect l="l" t="t" r="r" b="b"/>
            <a:pathLst>
              <a:path w="3057281" h="2751553">
                <a:moveTo>
                  <a:pt x="3057281" y="0"/>
                </a:moveTo>
                <a:lnTo>
                  <a:pt x="0" y="0"/>
                </a:lnTo>
                <a:lnTo>
                  <a:pt x="0" y="2751552"/>
                </a:lnTo>
                <a:lnTo>
                  <a:pt x="3057281" y="2751552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13011" y="7395331"/>
            <a:ext cx="4539051" cy="4810170"/>
          </a:xfrm>
          <a:custGeom>
            <a:avLst/>
            <a:gdLst/>
            <a:ahLst/>
            <a:cxnLst/>
            <a:rect l="l" t="t" r="r" b="b"/>
            <a:pathLst>
              <a:path w="4539051" h="4810170">
                <a:moveTo>
                  <a:pt x="0" y="0"/>
                </a:moveTo>
                <a:lnTo>
                  <a:pt x="4539051" y="0"/>
                </a:lnTo>
                <a:lnTo>
                  <a:pt x="4539051" y="4810170"/>
                </a:lnTo>
                <a:lnTo>
                  <a:pt x="0" y="48101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-1029695" y="4662240"/>
            <a:ext cx="2058395" cy="3339578"/>
          </a:xfrm>
          <a:custGeom>
            <a:avLst/>
            <a:gdLst/>
            <a:ahLst/>
            <a:cxnLst/>
            <a:rect l="l" t="t" r="r" b="b"/>
            <a:pathLst>
              <a:path w="2058395" h="3339578">
                <a:moveTo>
                  <a:pt x="0" y="0"/>
                </a:moveTo>
                <a:lnTo>
                  <a:pt x="2058395" y="0"/>
                </a:lnTo>
                <a:lnTo>
                  <a:pt x="2058395" y="3339578"/>
                </a:lnTo>
                <a:lnTo>
                  <a:pt x="0" y="333957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8" name="Freeform 8"/>
          <p:cNvSpPr/>
          <p:nvPr/>
        </p:nvSpPr>
        <p:spPr>
          <a:xfrm>
            <a:off x="7426264" y="8847163"/>
            <a:ext cx="2906489" cy="3358338"/>
          </a:xfrm>
          <a:custGeom>
            <a:avLst/>
            <a:gdLst/>
            <a:ahLst/>
            <a:cxnLst/>
            <a:rect l="l" t="t" r="r" b="b"/>
            <a:pathLst>
              <a:path w="2906489" h="3358338">
                <a:moveTo>
                  <a:pt x="0" y="0"/>
                </a:moveTo>
                <a:lnTo>
                  <a:pt x="2906488" y="0"/>
                </a:lnTo>
                <a:lnTo>
                  <a:pt x="2906488" y="3358338"/>
                </a:lnTo>
                <a:lnTo>
                  <a:pt x="0" y="335833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9" name="Freeform 9"/>
          <p:cNvSpPr/>
          <p:nvPr/>
        </p:nvSpPr>
        <p:spPr>
          <a:xfrm>
            <a:off x="17096905" y="1028700"/>
            <a:ext cx="2886146" cy="2524065"/>
          </a:xfrm>
          <a:custGeom>
            <a:avLst/>
            <a:gdLst/>
            <a:ahLst/>
            <a:cxnLst/>
            <a:rect l="l" t="t" r="r" b="b"/>
            <a:pathLst>
              <a:path w="2886146" h="2524065">
                <a:moveTo>
                  <a:pt x="0" y="0"/>
                </a:moveTo>
                <a:lnTo>
                  <a:pt x="2886145" y="0"/>
                </a:lnTo>
                <a:lnTo>
                  <a:pt x="2886145" y="2524065"/>
                </a:lnTo>
                <a:lnTo>
                  <a:pt x="0" y="2524065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10800000">
            <a:off x="10696671" y="9261214"/>
            <a:ext cx="5352421" cy="2530235"/>
          </a:xfrm>
          <a:custGeom>
            <a:avLst/>
            <a:gdLst/>
            <a:ahLst/>
            <a:cxnLst/>
            <a:rect l="l" t="t" r="r" b="b"/>
            <a:pathLst>
              <a:path w="5352421" h="2530235">
                <a:moveTo>
                  <a:pt x="0" y="0"/>
                </a:moveTo>
                <a:lnTo>
                  <a:pt x="5352421" y="0"/>
                </a:lnTo>
                <a:lnTo>
                  <a:pt x="5352421" y="2530235"/>
                </a:lnTo>
                <a:lnTo>
                  <a:pt x="0" y="253023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-417113" y="-1667348"/>
            <a:ext cx="2477977" cy="3577131"/>
          </a:xfrm>
          <a:custGeom>
            <a:avLst/>
            <a:gdLst/>
            <a:ahLst/>
            <a:cxnLst/>
            <a:rect l="l" t="t" r="r" b="b"/>
            <a:pathLst>
              <a:path w="2477977" h="3577131">
                <a:moveTo>
                  <a:pt x="0" y="0"/>
                </a:moveTo>
                <a:lnTo>
                  <a:pt x="2477976" y="0"/>
                </a:lnTo>
                <a:lnTo>
                  <a:pt x="2477976" y="3577131"/>
                </a:lnTo>
                <a:lnTo>
                  <a:pt x="0" y="3577131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2" name="Freeform 12"/>
          <p:cNvSpPr/>
          <p:nvPr/>
        </p:nvSpPr>
        <p:spPr>
          <a:xfrm>
            <a:off x="2060863" y="-1667348"/>
            <a:ext cx="3006706" cy="2766169"/>
          </a:xfrm>
          <a:custGeom>
            <a:avLst/>
            <a:gdLst/>
            <a:ahLst/>
            <a:cxnLst/>
            <a:rect l="l" t="t" r="r" b="b"/>
            <a:pathLst>
              <a:path w="3006706" h="2766169">
                <a:moveTo>
                  <a:pt x="0" y="0"/>
                </a:moveTo>
                <a:lnTo>
                  <a:pt x="3006706" y="0"/>
                </a:lnTo>
                <a:lnTo>
                  <a:pt x="3006706" y="2766169"/>
                </a:lnTo>
                <a:lnTo>
                  <a:pt x="0" y="2766169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3" name="Freeform 13"/>
          <p:cNvSpPr/>
          <p:nvPr/>
        </p:nvSpPr>
        <p:spPr>
          <a:xfrm rot="4182716">
            <a:off x="5683694" y="-2327113"/>
            <a:ext cx="3249068" cy="4006698"/>
          </a:xfrm>
          <a:custGeom>
            <a:avLst/>
            <a:gdLst/>
            <a:ahLst/>
            <a:cxnLst/>
            <a:rect l="l" t="t" r="r" b="b"/>
            <a:pathLst>
              <a:path w="3249068" h="4006698">
                <a:moveTo>
                  <a:pt x="0" y="0"/>
                </a:moveTo>
                <a:lnTo>
                  <a:pt x="3249068" y="0"/>
                </a:lnTo>
                <a:lnTo>
                  <a:pt x="3249068" y="4006699"/>
                </a:lnTo>
                <a:lnTo>
                  <a:pt x="0" y="4006699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4181395" y="-3285587"/>
            <a:ext cx="4859148" cy="4691287"/>
          </a:xfrm>
          <a:custGeom>
            <a:avLst/>
            <a:gdLst/>
            <a:ahLst/>
            <a:cxnLst/>
            <a:rect l="l" t="t" r="r" b="b"/>
            <a:pathLst>
              <a:path w="4859148" h="4691287">
                <a:moveTo>
                  <a:pt x="0" y="0"/>
                </a:moveTo>
                <a:lnTo>
                  <a:pt x="4859148" y="0"/>
                </a:lnTo>
                <a:lnTo>
                  <a:pt x="4859148" y="4691287"/>
                </a:lnTo>
                <a:lnTo>
                  <a:pt x="0" y="4691287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5400000">
            <a:off x="10684014" y="-1843014"/>
            <a:ext cx="2262958" cy="3726427"/>
          </a:xfrm>
          <a:custGeom>
            <a:avLst/>
            <a:gdLst/>
            <a:ahLst/>
            <a:cxnLst/>
            <a:rect l="l" t="t" r="r" b="b"/>
            <a:pathLst>
              <a:path w="2262958" h="3726427">
                <a:moveTo>
                  <a:pt x="0" y="0"/>
                </a:moveTo>
                <a:lnTo>
                  <a:pt x="2262958" y="0"/>
                </a:lnTo>
                <a:lnTo>
                  <a:pt x="2262958" y="3726427"/>
                </a:lnTo>
                <a:lnTo>
                  <a:pt x="0" y="3726427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-972660" y="2160503"/>
            <a:ext cx="2001360" cy="2251018"/>
          </a:xfrm>
          <a:custGeom>
            <a:avLst/>
            <a:gdLst/>
            <a:ahLst/>
            <a:cxnLst/>
            <a:rect l="l" t="t" r="r" b="b"/>
            <a:pathLst>
              <a:path w="2001360" h="2251018">
                <a:moveTo>
                  <a:pt x="0" y="0"/>
                </a:moveTo>
                <a:lnTo>
                  <a:pt x="2001360" y="0"/>
                </a:lnTo>
                <a:lnTo>
                  <a:pt x="2001360" y="2251018"/>
                </a:lnTo>
                <a:lnTo>
                  <a:pt x="0" y="2251018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7" name="TextBox 17"/>
          <p:cNvSpPr txBox="1"/>
          <p:nvPr/>
        </p:nvSpPr>
        <p:spPr>
          <a:xfrm>
            <a:off x="4252714" y="1717591"/>
            <a:ext cx="9620177" cy="12001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699"/>
              </a:lnSpc>
            </a:pPr>
            <a:r>
              <a:rPr lang="en-US" sz="9999" spc="-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Any questions?</a:t>
            </a:r>
          </a:p>
        </p:txBody>
      </p:sp>
      <p:sp>
        <p:nvSpPr>
          <p:cNvPr id="18" name="Freeform 18"/>
          <p:cNvSpPr/>
          <p:nvPr/>
        </p:nvSpPr>
        <p:spPr>
          <a:xfrm>
            <a:off x="3234301" y="1151678"/>
            <a:ext cx="1018413" cy="2057400"/>
          </a:xfrm>
          <a:custGeom>
            <a:avLst/>
            <a:gdLst/>
            <a:ahLst/>
            <a:cxnLst/>
            <a:rect l="l" t="t" r="r" b="b"/>
            <a:pathLst>
              <a:path w="1018413" h="2057400">
                <a:moveTo>
                  <a:pt x="0" y="0"/>
                </a:moveTo>
                <a:lnTo>
                  <a:pt x="1018413" y="0"/>
                </a:lnTo>
                <a:lnTo>
                  <a:pt x="101841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-10800000">
            <a:off x="13872891" y="1028700"/>
            <a:ext cx="1018413" cy="2057400"/>
          </a:xfrm>
          <a:custGeom>
            <a:avLst/>
            <a:gdLst/>
            <a:ahLst/>
            <a:cxnLst/>
            <a:rect l="l" t="t" r="r" b="b"/>
            <a:pathLst>
              <a:path w="1018413" h="2057400">
                <a:moveTo>
                  <a:pt x="0" y="0"/>
                </a:moveTo>
                <a:lnTo>
                  <a:pt x="1018413" y="0"/>
                </a:lnTo>
                <a:lnTo>
                  <a:pt x="101841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56040" y="2981325"/>
            <a:ext cx="18231960" cy="41858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39"/>
              </a:lnSpc>
            </a:pPr>
            <a:r>
              <a:rPr lang="en-US" sz="5599" u="sng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Dates for your diary:</a:t>
            </a:r>
          </a:p>
          <a:p>
            <a:pPr algn="ctr">
              <a:lnSpc>
                <a:spcPts val="6300"/>
              </a:lnSpc>
            </a:pPr>
            <a:endParaRPr lang="en-US" sz="4500" dirty="0">
              <a:solidFill>
                <a:srgbClr val="2B2B2B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ctr">
              <a:lnSpc>
                <a:spcPts val="6300"/>
              </a:lnSpc>
            </a:pPr>
            <a:r>
              <a:rPr lang="en-US" sz="4500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Thursday September 18</a:t>
            </a:r>
            <a:r>
              <a:rPr lang="en-US" sz="4500" baseline="30000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th</a:t>
            </a:r>
            <a:r>
              <a:rPr lang="en-US" sz="4500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 Trip to Roman </a:t>
            </a:r>
            <a:r>
              <a:rPr lang="en-US" sz="450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Painted House</a:t>
            </a:r>
          </a:p>
          <a:p>
            <a:pPr algn="ctr">
              <a:lnSpc>
                <a:spcPts val="6300"/>
              </a:lnSpc>
            </a:pPr>
            <a:r>
              <a:rPr lang="en-US" sz="4500" dirty="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W/b 10th November - Parent consultation evenings</a:t>
            </a:r>
          </a:p>
          <a:p>
            <a:pPr algn="ctr">
              <a:lnSpc>
                <a:spcPts val="6300"/>
              </a:lnSpc>
            </a:pPr>
            <a:endParaRPr lang="en-US" sz="4500" dirty="0">
              <a:solidFill>
                <a:srgbClr val="2B2B2B"/>
              </a:solidFill>
              <a:latin typeface="Playpen Sans"/>
              <a:ea typeface="Playpen Sans"/>
              <a:cs typeface="Playpen Sans"/>
              <a:sym typeface="Playpen Sa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495</Words>
  <Application>Microsoft Office PowerPoint</Application>
  <PresentationFormat>Custom</PresentationFormat>
  <Paragraphs>42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Playpen Sans</vt:lpstr>
      <vt:lpstr>Arial</vt:lpstr>
      <vt:lpstr>Playpen Sans 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Welcome Meeting</dc:title>
  <dc:creator>Dominique Steeples</dc:creator>
  <cp:lastModifiedBy>Dominique Steeples</cp:lastModifiedBy>
  <cp:revision>4</cp:revision>
  <dcterms:created xsi:type="dcterms:W3CDTF">2006-08-16T00:00:00Z</dcterms:created>
  <dcterms:modified xsi:type="dcterms:W3CDTF">2025-09-03T17:42:55Z</dcterms:modified>
  <dc:identifier>DAGN6-j0Pk4</dc:identifier>
</cp:coreProperties>
</file>