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8288000" cy="10287000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Playpen Sans" panose="020B0604020202020204" charset="0"/>
      <p:regular r:id="rId17"/>
    </p:embeddedFont>
    <p:embeddedFont>
      <p:font typeface="Playpen Sans Bold" panose="020B0604020202020204" charset="0"/>
      <p:regular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54" d="100"/>
          <a:sy n="54" d="100"/>
        </p:scale>
        <p:origin x="581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26" Type="http://schemas.openxmlformats.org/officeDocument/2006/relationships/image" Target="../media/image25.sv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3.svg"/><Relationship Id="rId32" Type="http://schemas.openxmlformats.org/officeDocument/2006/relationships/image" Target="../media/image31.sv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sv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21.svg"/><Relationship Id="rId27" Type="http://schemas.openxmlformats.org/officeDocument/2006/relationships/image" Target="../media/image26.png"/><Relationship Id="rId30" Type="http://schemas.openxmlformats.org/officeDocument/2006/relationships/image" Target="../media/image29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png"/><Relationship Id="rId4" Type="http://schemas.openxmlformats.org/officeDocument/2006/relationships/image" Target="../media/image33.sv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10" Type="http://schemas.openxmlformats.org/officeDocument/2006/relationships/image" Target="../media/image45.svg"/><Relationship Id="rId4" Type="http://schemas.openxmlformats.org/officeDocument/2006/relationships/image" Target="../media/image39.svg"/><Relationship Id="rId9" Type="http://schemas.openxmlformats.org/officeDocument/2006/relationships/image" Target="../media/image4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46.png"/><Relationship Id="rId7" Type="http://schemas.openxmlformats.org/officeDocument/2006/relationships/image" Target="../media/image14.png"/><Relationship Id="rId12" Type="http://schemas.openxmlformats.org/officeDocument/2006/relationships/image" Target="../media/image51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image" Target="../media/image50.png"/><Relationship Id="rId5" Type="http://schemas.openxmlformats.org/officeDocument/2006/relationships/image" Target="../media/image6.png"/><Relationship Id="rId10" Type="http://schemas.openxmlformats.org/officeDocument/2006/relationships/image" Target="../media/image49.svg"/><Relationship Id="rId4" Type="http://schemas.openxmlformats.org/officeDocument/2006/relationships/image" Target="../media/image47.svg"/><Relationship Id="rId9" Type="http://schemas.openxmlformats.org/officeDocument/2006/relationships/image" Target="../media/image4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image" Target="../media/image46.png"/><Relationship Id="rId7" Type="http://schemas.openxmlformats.org/officeDocument/2006/relationships/image" Target="../media/image1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svg"/><Relationship Id="rId11" Type="http://schemas.openxmlformats.org/officeDocument/2006/relationships/image" Target="../media/image52.png"/><Relationship Id="rId5" Type="http://schemas.openxmlformats.org/officeDocument/2006/relationships/image" Target="../media/image6.png"/><Relationship Id="rId10" Type="http://schemas.openxmlformats.org/officeDocument/2006/relationships/image" Target="../media/image49.svg"/><Relationship Id="rId4" Type="http://schemas.openxmlformats.org/officeDocument/2006/relationships/image" Target="../media/image47.svg"/><Relationship Id="rId9" Type="http://schemas.openxmlformats.org/officeDocument/2006/relationships/image" Target="../media/image4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svg"/><Relationship Id="rId13" Type="http://schemas.openxmlformats.org/officeDocument/2006/relationships/image" Target="../media/image59.png"/><Relationship Id="rId3" Type="http://schemas.openxmlformats.org/officeDocument/2006/relationships/image" Target="../media/image18.png"/><Relationship Id="rId7" Type="http://schemas.openxmlformats.org/officeDocument/2006/relationships/image" Target="../media/image55.png"/><Relationship Id="rId12" Type="http://schemas.openxmlformats.org/officeDocument/2006/relationships/image" Target="../media/image33.svg"/><Relationship Id="rId2" Type="http://schemas.openxmlformats.org/officeDocument/2006/relationships/image" Target="../media/image1.jpeg"/><Relationship Id="rId16" Type="http://schemas.openxmlformats.org/officeDocument/2006/relationships/image" Target="../media/image6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svg"/><Relationship Id="rId11" Type="http://schemas.openxmlformats.org/officeDocument/2006/relationships/image" Target="../media/image32.png"/><Relationship Id="rId5" Type="http://schemas.openxmlformats.org/officeDocument/2006/relationships/image" Target="../media/image53.png"/><Relationship Id="rId15" Type="http://schemas.openxmlformats.org/officeDocument/2006/relationships/image" Target="../media/image61.png"/><Relationship Id="rId10" Type="http://schemas.openxmlformats.org/officeDocument/2006/relationships/image" Target="../media/image58.svg"/><Relationship Id="rId4" Type="http://schemas.openxmlformats.org/officeDocument/2006/relationships/image" Target="../media/image19.svg"/><Relationship Id="rId9" Type="http://schemas.openxmlformats.org/officeDocument/2006/relationships/image" Target="../media/image57.png"/><Relationship Id="rId14" Type="http://schemas.openxmlformats.org/officeDocument/2006/relationships/image" Target="../media/image60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svg"/><Relationship Id="rId13" Type="http://schemas.openxmlformats.org/officeDocument/2006/relationships/image" Target="../media/image73.png"/><Relationship Id="rId18" Type="http://schemas.openxmlformats.org/officeDocument/2006/relationships/image" Target="../media/image58.svg"/><Relationship Id="rId26" Type="http://schemas.openxmlformats.org/officeDocument/2006/relationships/image" Target="../media/image82.png"/><Relationship Id="rId3" Type="http://schemas.openxmlformats.org/officeDocument/2006/relationships/image" Target="../media/image63.png"/><Relationship Id="rId21" Type="http://schemas.openxmlformats.org/officeDocument/2006/relationships/image" Target="../media/image77.png"/><Relationship Id="rId7" Type="http://schemas.openxmlformats.org/officeDocument/2006/relationships/image" Target="../media/image67.png"/><Relationship Id="rId12" Type="http://schemas.openxmlformats.org/officeDocument/2006/relationships/image" Target="../media/image72.svg"/><Relationship Id="rId17" Type="http://schemas.openxmlformats.org/officeDocument/2006/relationships/image" Target="../media/image57.png"/><Relationship Id="rId25" Type="http://schemas.openxmlformats.org/officeDocument/2006/relationships/image" Target="../media/image81.png"/><Relationship Id="rId2" Type="http://schemas.openxmlformats.org/officeDocument/2006/relationships/image" Target="../media/image1.jpeg"/><Relationship Id="rId16" Type="http://schemas.openxmlformats.org/officeDocument/2006/relationships/image" Target="../media/image76.svg"/><Relationship Id="rId20" Type="http://schemas.openxmlformats.org/officeDocument/2006/relationships/image" Target="../media/image3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svg"/><Relationship Id="rId11" Type="http://schemas.openxmlformats.org/officeDocument/2006/relationships/image" Target="../media/image71.png"/><Relationship Id="rId24" Type="http://schemas.openxmlformats.org/officeDocument/2006/relationships/image" Target="../media/image80.png"/><Relationship Id="rId5" Type="http://schemas.openxmlformats.org/officeDocument/2006/relationships/image" Target="../media/image65.png"/><Relationship Id="rId15" Type="http://schemas.openxmlformats.org/officeDocument/2006/relationships/image" Target="../media/image75.png"/><Relationship Id="rId23" Type="http://schemas.openxmlformats.org/officeDocument/2006/relationships/image" Target="../media/image79.png"/><Relationship Id="rId28" Type="http://schemas.openxmlformats.org/officeDocument/2006/relationships/image" Target="../media/image84.svg"/><Relationship Id="rId10" Type="http://schemas.openxmlformats.org/officeDocument/2006/relationships/image" Target="../media/image70.svg"/><Relationship Id="rId19" Type="http://schemas.openxmlformats.org/officeDocument/2006/relationships/image" Target="../media/image2.png"/><Relationship Id="rId4" Type="http://schemas.openxmlformats.org/officeDocument/2006/relationships/image" Target="../media/image64.svg"/><Relationship Id="rId9" Type="http://schemas.openxmlformats.org/officeDocument/2006/relationships/image" Target="../media/image69.png"/><Relationship Id="rId14" Type="http://schemas.openxmlformats.org/officeDocument/2006/relationships/image" Target="../media/image74.svg"/><Relationship Id="rId22" Type="http://schemas.openxmlformats.org/officeDocument/2006/relationships/image" Target="../media/image78.svg"/><Relationship Id="rId27" Type="http://schemas.openxmlformats.org/officeDocument/2006/relationships/image" Target="../media/image8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26" Type="http://schemas.openxmlformats.org/officeDocument/2006/relationships/image" Target="../media/image25.sv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3.svg"/><Relationship Id="rId32" Type="http://schemas.openxmlformats.org/officeDocument/2006/relationships/image" Target="../media/image31.sv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sv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21.svg"/><Relationship Id="rId27" Type="http://schemas.openxmlformats.org/officeDocument/2006/relationships/image" Target="../media/image26.png"/><Relationship Id="rId30" Type="http://schemas.openxmlformats.org/officeDocument/2006/relationships/image" Target="../media/image29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13" Type="http://schemas.openxmlformats.org/officeDocument/2006/relationships/image" Target="../media/image12.png"/><Relationship Id="rId18" Type="http://schemas.openxmlformats.org/officeDocument/2006/relationships/image" Target="../media/image17.svg"/><Relationship Id="rId26" Type="http://schemas.openxmlformats.org/officeDocument/2006/relationships/image" Target="../media/image25.sv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7" Type="http://schemas.openxmlformats.org/officeDocument/2006/relationships/image" Target="../media/image6.png"/><Relationship Id="rId12" Type="http://schemas.openxmlformats.org/officeDocument/2006/relationships/image" Target="../media/image11.sv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2" Type="http://schemas.openxmlformats.org/officeDocument/2006/relationships/image" Target="../media/image1.jpeg"/><Relationship Id="rId16" Type="http://schemas.openxmlformats.org/officeDocument/2006/relationships/image" Target="../media/image15.svg"/><Relationship Id="rId20" Type="http://schemas.openxmlformats.org/officeDocument/2006/relationships/image" Target="../media/image19.sv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11" Type="http://schemas.openxmlformats.org/officeDocument/2006/relationships/image" Target="../media/image10.png"/><Relationship Id="rId24" Type="http://schemas.openxmlformats.org/officeDocument/2006/relationships/image" Target="../media/image23.svg"/><Relationship Id="rId32" Type="http://schemas.openxmlformats.org/officeDocument/2006/relationships/image" Target="../media/image31.sv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svg"/><Relationship Id="rId10" Type="http://schemas.openxmlformats.org/officeDocument/2006/relationships/image" Target="../media/image9.sv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svg"/><Relationship Id="rId9" Type="http://schemas.openxmlformats.org/officeDocument/2006/relationships/image" Target="../media/image8.png"/><Relationship Id="rId14" Type="http://schemas.openxmlformats.org/officeDocument/2006/relationships/image" Target="../media/image13.svg"/><Relationship Id="rId22" Type="http://schemas.openxmlformats.org/officeDocument/2006/relationships/image" Target="../media/image21.svg"/><Relationship Id="rId27" Type="http://schemas.openxmlformats.org/officeDocument/2006/relationships/image" Target="../media/image26.png"/><Relationship Id="rId30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2514574" y="8661324"/>
            <a:ext cx="4277568" cy="2978743"/>
          </a:xfrm>
          <a:custGeom>
            <a:avLst/>
            <a:gdLst/>
            <a:ahLst/>
            <a:cxnLst/>
            <a:rect l="l" t="t" r="r" b="b"/>
            <a:pathLst>
              <a:path w="4277568" h="2978743">
                <a:moveTo>
                  <a:pt x="0" y="0"/>
                </a:moveTo>
                <a:lnTo>
                  <a:pt x="4277569" y="0"/>
                </a:lnTo>
                <a:lnTo>
                  <a:pt x="4277569" y="2978743"/>
                </a:lnTo>
                <a:lnTo>
                  <a:pt x="0" y="297874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7096905" y="3925196"/>
            <a:ext cx="2854557" cy="2956698"/>
          </a:xfrm>
          <a:custGeom>
            <a:avLst/>
            <a:gdLst/>
            <a:ahLst/>
            <a:cxnLst/>
            <a:rect l="l" t="t" r="r" b="b"/>
            <a:pathLst>
              <a:path w="2854557" h="2956698">
                <a:moveTo>
                  <a:pt x="0" y="0"/>
                </a:moveTo>
                <a:lnTo>
                  <a:pt x="2854557" y="0"/>
                </a:lnTo>
                <a:lnTo>
                  <a:pt x="2854557" y="2956698"/>
                </a:lnTo>
                <a:lnTo>
                  <a:pt x="0" y="29566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136496" y="8228619"/>
            <a:ext cx="3057281" cy="2751553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13011" y="7395331"/>
            <a:ext cx="4539051" cy="4810170"/>
          </a:xfrm>
          <a:custGeom>
            <a:avLst/>
            <a:gdLst/>
            <a:ahLst/>
            <a:cxnLst/>
            <a:rect l="l" t="t" r="r" b="b"/>
            <a:pathLst>
              <a:path w="4539051" h="4810170">
                <a:moveTo>
                  <a:pt x="0" y="0"/>
                </a:moveTo>
                <a:lnTo>
                  <a:pt x="4539051" y="0"/>
                </a:lnTo>
                <a:lnTo>
                  <a:pt x="4539051" y="4810170"/>
                </a:lnTo>
                <a:lnTo>
                  <a:pt x="0" y="48101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1029695" y="4662240"/>
            <a:ext cx="2058395" cy="3339578"/>
          </a:xfrm>
          <a:custGeom>
            <a:avLst/>
            <a:gdLst/>
            <a:ahLst/>
            <a:cxnLst/>
            <a:rect l="l" t="t" r="r" b="b"/>
            <a:pathLst>
              <a:path w="2058395" h="3339578">
                <a:moveTo>
                  <a:pt x="0" y="0"/>
                </a:moveTo>
                <a:lnTo>
                  <a:pt x="2058395" y="0"/>
                </a:lnTo>
                <a:lnTo>
                  <a:pt x="2058395" y="3339578"/>
                </a:lnTo>
                <a:lnTo>
                  <a:pt x="0" y="333957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>
            <a:off x="7426264" y="8847163"/>
            <a:ext cx="2906489" cy="3358338"/>
          </a:xfrm>
          <a:custGeom>
            <a:avLst/>
            <a:gdLst/>
            <a:ahLst/>
            <a:cxnLst/>
            <a:rect l="l" t="t" r="r" b="b"/>
            <a:pathLst>
              <a:path w="2906489" h="3358338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17096905" y="1028700"/>
            <a:ext cx="2886146" cy="2524065"/>
          </a:xfrm>
          <a:custGeom>
            <a:avLst/>
            <a:gdLst/>
            <a:ahLst/>
            <a:cxnLst/>
            <a:rect l="l" t="t" r="r" b="b"/>
            <a:pathLst>
              <a:path w="2886146" h="2524065">
                <a:moveTo>
                  <a:pt x="0" y="0"/>
                </a:moveTo>
                <a:lnTo>
                  <a:pt x="2886145" y="0"/>
                </a:lnTo>
                <a:lnTo>
                  <a:pt x="2886145" y="2524065"/>
                </a:lnTo>
                <a:lnTo>
                  <a:pt x="0" y="252406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0800000">
            <a:off x="10696671" y="9261214"/>
            <a:ext cx="5352421" cy="2530235"/>
          </a:xfrm>
          <a:custGeom>
            <a:avLst/>
            <a:gdLst/>
            <a:ahLst/>
            <a:cxnLst/>
            <a:rect l="l" t="t" r="r" b="b"/>
            <a:pathLst>
              <a:path w="5352421" h="2530235">
                <a:moveTo>
                  <a:pt x="0" y="0"/>
                </a:moveTo>
                <a:lnTo>
                  <a:pt x="5352421" y="0"/>
                </a:lnTo>
                <a:lnTo>
                  <a:pt x="5352421" y="2530235"/>
                </a:lnTo>
                <a:lnTo>
                  <a:pt x="0" y="253023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417113" y="-1667348"/>
            <a:ext cx="2477977" cy="3577131"/>
          </a:xfrm>
          <a:custGeom>
            <a:avLst/>
            <a:gdLst/>
            <a:ahLst/>
            <a:cxnLst/>
            <a:rect l="l" t="t" r="r" b="b"/>
            <a:pathLst>
              <a:path w="2477977" h="3577131">
                <a:moveTo>
                  <a:pt x="0" y="0"/>
                </a:moveTo>
                <a:lnTo>
                  <a:pt x="2477976" y="0"/>
                </a:lnTo>
                <a:lnTo>
                  <a:pt x="2477976" y="3577131"/>
                </a:lnTo>
                <a:lnTo>
                  <a:pt x="0" y="3577131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2" name="Freeform 12"/>
          <p:cNvSpPr/>
          <p:nvPr/>
        </p:nvSpPr>
        <p:spPr>
          <a:xfrm>
            <a:off x="2060863" y="-1667348"/>
            <a:ext cx="3006706" cy="2766169"/>
          </a:xfrm>
          <a:custGeom>
            <a:avLst/>
            <a:gdLst/>
            <a:ahLst/>
            <a:cxnLst/>
            <a:rect l="l" t="t" r="r" b="b"/>
            <a:pathLst>
              <a:path w="3006706" h="2766169">
                <a:moveTo>
                  <a:pt x="0" y="0"/>
                </a:moveTo>
                <a:lnTo>
                  <a:pt x="3006706" y="0"/>
                </a:lnTo>
                <a:lnTo>
                  <a:pt x="3006706" y="2766169"/>
                </a:lnTo>
                <a:lnTo>
                  <a:pt x="0" y="2766169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3" name="Freeform 13"/>
          <p:cNvSpPr/>
          <p:nvPr/>
        </p:nvSpPr>
        <p:spPr>
          <a:xfrm rot="4182716">
            <a:off x="5683694" y="-2327113"/>
            <a:ext cx="3249068" cy="4006698"/>
          </a:xfrm>
          <a:custGeom>
            <a:avLst/>
            <a:gdLst/>
            <a:ahLst/>
            <a:cxnLst/>
            <a:rect l="l" t="t" r="r" b="b"/>
            <a:pathLst>
              <a:path w="3249068" h="4006698">
                <a:moveTo>
                  <a:pt x="0" y="0"/>
                </a:moveTo>
                <a:lnTo>
                  <a:pt x="3249068" y="0"/>
                </a:lnTo>
                <a:lnTo>
                  <a:pt x="3249068" y="4006699"/>
                </a:lnTo>
                <a:lnTo>
                  <a:pt x="0" y="400669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4181395" y="-3285587"/>
            <a:ext cx="4859148" cy="4691287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5400000">
            <a:off x="10684014" y="-1843014"/>
            <a:ext cx="2262958" cy="3726427"/>
          </a:xfrm>
          <a:custGeom>
            <a:avLst/>
            <a:gdLst/>
            <a:ahLst/>
            <a:cxnLst/>
            <a:rect l="l" t="t" r="r" b="b"/>
            <a:pathLst>
              <a:path w="2262958" h="3726427">
                <a:moveTo>
                  <a:pt x="0" y="0"/>
                </a:moveTo>
                <a:lnTo>
                  <a:pt x="2262958" y="0"/>
                </a:lnTo>
                <a:lnTo>
                  <a:pt x="2262958" y="3726427"/>
                </a:lnTo>
                <a:lnTo>
                  <a:pt x="0" y="3726427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-972660" y="2160503"/>
            <a:ext cx="2001360" cy="2251018"/>
          </a:xfrm>
          <a:custGeom>
            <a:avLst/>
            <a:gdLst/>
            <a:ahLst/>
            <a:cxnLst/>
            <a:rect l="l" t="t" r="r" b="b"/>
            <a:pathLst>
              <a:path w="2001360" h="2251018">
                <a:moveTo>
                  <a:pt x="0" y="0"/>
                </a:moveTo>
                <a:lnTo>
                  <a:pt x="2001360" y="0"/>
                </a:lnTo>
                <a:lnTo>
                  <a:pt x="2001360" y="2251018"/>
                </a:lnTo>
                <a:lnTo>
                  <a:pt x="0" y="2251018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7" name="TextBox 17"/>
          <p:cNvSpPr txBox="1"/>
          <p:nvPr/>
        </p:nvSpPr>
        <p:spPr>
          <a:xfrm>
            <a:off x="3302274" y="2485156"/>
            <a:ext cx="11683452" cy="49916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2842"/>
              </a:lnSpc>
            </a:pPr>
            <a:r>
              <a:rPr lang="en-US" sz="13518" spc="-27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Year 6 welcome meeting</a:t>
            </a:r>
          </a:p>
        </p:txBody>
      </p:sp>
      <p:sp>
        <p:nvSpPr>
          <p:cNvPr id="18" name="Freeform 18"/>
          <p:cNvSpPr/>
          <p:nvPr/>
        </p:nvSpPr>
        <p:spPr>
          <a:xfrm>
            <a:off x="2454932" y="3790368"/>
            <a:ext cx="1018413" cy="20574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-10800000">
            <a:off x="14814655" y="3790368"/>
            <a:ext cx="1018413" cy="20574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3889585" y="7501121"/>
            <a:ext cx="10808940" cy="89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2B2B2B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goldclass@vale-view.kent.sch.uk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83701" y="279023"/>
            <a:ext cx="16696656" cy="10497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904"/>
              </a:lnSpc>
            </a:pPr>
            <a:r>
              <a:rPr lang="en-US" sz="7600" u="sng" spc="-152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What will we be learning about?</a:t>
            </a:r>
          </a:p>
        </p:txBody>
      </p:sp>
      <p:sp>
        <p:nvSpPr>
          <p:cNvPr id="4" name="Freeform 4"/>
          <p:cNvSpPr/>
          <p:nvPr/>
        </p:nvSpPr>
        <p:spPr>
          <a:xfrm rot="1737559">
            <a:off x="-973962" y="8243230"/>
            <a:ext cx="4670260" cy="3252199"/>
          </a:xfrm>
          <a:custGeom>
            <a:avLst/>
            <a:gdLst/>
            <a:ahLst/>
            <a:cxnLst/>
            <a:rect l="l" t="t" r="r" b="b"/>
            <a:pathLst>
              <a:path w="4670260" h="3252199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4437963" y="-3539609"/>
            <a:ext cx="4859148" cy="4691287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916298" y="1473498"/>
            <a:ext cx="8440988" cy="8813502"/>
          </a:xfrm>
          <a:custGeom>
            <a:avLst/>
            <a:gdLst/>
            <a:ahLst/>
            <a:cxnLst/>
            <a:rect l="l" t="t" r="r" b="b"/>
            <a:pathLst>
              <a:path w="8440988" h="8813502">
                <a:moveTo>
                  <a:pt x="0" y="0"/>
                </a:moveTo>
                <a:lnTo>
                  <a:pt x="8440988" y="0"/>
                </a:lnTo>
                <a:lnTo>
                  <a:pt x="8440988" y="8813502"/>
                </a:lnTo>
                <a:lnTo>
                  <a:pt x="0" y="881350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9528646" y="1684565"/>
            <a:ext cx="8604052" cy="61512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b="1">
                <a:solidFill>
                  <a:srgbClr val="2B2B2B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Our topics will be:</a:t>
            </a:r>
          </a:p>
          <a:p>
            <a:pPr algn="ctr">
              <a:lnSpc>
                <a:spcPts val="6580"/>
              </a:lnSpc>
            </a:pPr>
            <a:endParaRPr lang="en-US" sz="4700" b="1">
              <a:solidFill>
                <a:srgbClr val="2B2B2B"/>
              </a:solidFill>
              <a:latin typeface="Playpen Sans Bold"/>
              <a:ea typeface="Playpen Sans Bold"/>
              <a:cs typeface="Playpen Sans Bold"/>
              <a:sym typeface="Playpen Sans Bold"/>
            </a:endParaRP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Fit for life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World War I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Ancient Maya</a:t>
            </a:r>
          </a:p>
          <a:p>
            <a:pPr algn="ctr">
              <a:lnSpc>
                <a:spcPts val="6580"/>
              </a:lnSpc>
            </a:pPr>
            <a:r>
              <a:rPr lang="en-US" sz="47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World War II (term 4 and 5)</a:t>
            </a:r>
          </a:p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Evolution and adaption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83701" y="279023"/>
            <a:ext cx="16696656" cy="10497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7904"/>
              </a:lnSpc>
            </a:pPr>
            <a:r>
              <a:rPr lang="en-US" sz="7600" u="sng" spc="-152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What will we be learning about?</a:t>
            </a:r>
          </a:p>
        </p:txBody>
      </p:sp>
      <p:sp>
        <p:nvSpPr>
          <p:cNvPr id="4" name="Freeform 4"/>
          <p:cNvSpPr/>
          <p:nvPr/>
        </p:nvSpPr>
        <p:spPr>
          <a:xfrm rot="1737559">
            <a:off x="-973962" y="8243230"/>
            <a:ext cx="4670260" cy="3252199"/>
          </a:xfrm>
          <a:custGeom>
            <a:avLst/>
            <a:gdLst/>
            <a:ahLst/>
            <a:cxnLst/>
            <a:rect l="l" t="t" r="r" b="b"/>
            <a:pathLst>
              <a:path w="4670260" h="3252199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4437963" y="-3539609"/>
            <a:ext cx="4859148" cy="4691287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240157" y="1682780"/>
            <a:ext cx="6382643" cy="6664318"/>
          </a:xfrm>
          <a:custGeom>
            <a:avLst/>
            <a:gdLst/>
            <a:ahLst/>
            <a:cxnLst/>
            <a:rect l="l" t="t" r="r" b="b"/>
            <a:pathLst>
              <a:path w="6382643" h="6664318">
                <a:moveTo>
                  <a:pt x="0" y="0"/>
                </a:moveTo>
                <a:lnTo>
                  <a:pt x="6382643" y="0"/>
                </a:lnTo>
                <a:lnTo>
                  <a:pt x="6382643" y="6664319"/>
                </a:lnTo>
                <a:lnTo>
                  <a:pt x="0" y="6664319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7248330" y="1684565"/>
            <a:ext cx="11039670" cy="635673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80"/>
              </a:lnSpc>
            </a:pPr>
            <a:r>
              <a:rPr lang="en-US" sz="4700" b="1">
                <a:solidFill>
                  <a:srgbClr val="2B2B2B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Our trips will be:</a:t>
            </a:r>
          </a:p>
          <a:p>
            <a:pPr algn="ctr">
              <a:lnSpc>
                <a:spcPts val="11543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WWI trench experience - term 2</a:t>
            </a:r>
          </a:p>
          <a:p>
            <a:pPr algn="ctr">
              <a:lnSpc>
                <a:spcPts val="11543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Botany Bay - term 5</a:t>
            </a:r>
          </a:p>
          <a:p>
            <a:pPr algn="ctr">
              <a:lnSpc>
                <a:spcPts val="11543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Science Jamboree - term 6</a:t>
            </a:r>
          </a:p>
          <a:p>
            <a:pPr algn="ctr">
              <a:lnSpc>
                <a:spcPts val="11543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Residential trip - term 6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205148" y="146470"/>
            <a:ext cx="16841973" cy="21342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320"/>
              </a:lnSpc>
            </a:pPr>
            <a:r>
              <a:rPr lang="en-US" sz="8000" u="sng" spc="-16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Why is punctuality important in Year 6?</a:t>
            </a:r>
          </a:p>
        </p:txBody>
      </p:sp>
      <p:sp>
        <p:nvSpPr>
          <p:cNvPr id="4" name="Freeform 4"/>
          <p:cNvSpPr/>
          <p:nvPr/>
        </p:nvSpPr>
        <p:spPr>
          <a:xfrm rot="1737559">
            <a:off x="-973962" y="8243230"/>
            <a:ext cx="4670260" cy="3252199"/>
          </a:xfrm>
          <a:custGeom>
            <a:avLst/>
            <a:gdLst/>
            <a:ahLst/>
            <a:cxnLst/>
            <a:rect l="l" t="t" r="r" b="b"/>
            <a:pathLst>
              <a:path w="4670260" h="3252199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 rot="1737559">
            <a:off x="16618208" y="-941149"/>
            <a:ext cx="4670260" cy="3252199"/>
          </a:xfrm>
          <a:custGeom>
            <a:avLst/>
            <a:gdLst/>
            <a:ahLst/>
            <a:cxnLst/>
            <a:rect l="l" t="t" r="r" b="b"/>
            <a:pathLst>
              <a:path w="4670260" h="3252199">
                <a:moveTo>
                  <a:pt x="0" y="0"/>
                </a:moveTo>
                <a:lnTo>
                  <a:pt x="4670260" y="0"/>
                </a:lnTo>
                <a:lnTo>
                  <a:pt x="4670260" y="3252199"/>
                </a:lnTo>
                <a:lnTo>
                  <a:pt x="0" y="3252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>
            <a:off x="4418195" y="1495466"/>
            <a:ext cx="12451842" cy="8373864"/>
          </a:xfrm>
          <a:custGeom>
            <a:avLst/>
            <a:gdLst/>
            <a:ahLst/>
            <a:cxnLst/>
            <a:rect l="l" t="t" r="r" b="b"/>
            <a:pathLst>
              <a:path w="12451842" h="8373864">
                <a:moveTo>
                  <a:pt x="0" y="0"/>
                </a:moveTo>
                <a:lnTo>
                  <a:pt x="12451842" y="0"/>
                </a:lnTo>
                <a:lnTo>
                  <a:pt x="12451842" y="8373864"/>
                </a:lnTo>
                <a:lnTo>
                  <a:pt x="0" y="837386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7" name="TextBox 7"/>
          <p:cNvSpPr txBox="1"/>
          <p:nvPr/>
        </p:nvSpPr>
        <p:spPr>
          <a:xfrm>
            <a:off x="-177085" y="3152647"/>
            <a:ext cx="4713862" cy="452483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971"/>
              </a:lnSpc>
            </a:pPr>
            <a:r>
              <a:rPr lang="en-US" sz="4265" b="1">
                <a:solidFill>
                  <a:srgbClr val="2B2B2B"/>
                </a:solidFill>
                <a:latin typeface="Playpen Sans Bold"/>
                <a:ea typeface="Playpen Sans Bold"/>
                <a:cs typeface="Playpen Sans Bold"/>
                <a:sym typeface="Playpen Sans Bold"/>
              </a:rPr>
              <a:t>During these early morning sessions, interventions will also take place.</a:t>
            </a:r>
          </a:p>
        </p:txBody>
      </p:sp>
      <p:sp>
        <p:nvSpPr>
          <p:cNvPr id="8" name="AutoShape 8"/>
          <p:cNvSpPr/>
          <p:nvPr/>
        </p:nvSpPr>
        <p:spPr>
          <a:xfrm flipV="1">
            <a:off x="3998246" y="3238372"/>
            <a:ext cx="1453381" cy="1905128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triangle" w="lg" len="med"/>
          </a:ln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5445602" y="6912657"/>
            <a:ext cx="4859148" cy="4691287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9" y="0"/>
                </a:lnTo>
                <a:lnTo>
                  <a:pt x="4859149" y="4691286"/>
                </a:lnTo>
                <a:lnTo>
                  <a:pt x="0" y="4691286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9585025" y="166728"/>
            <a:ext cx="8290151" cy="6164471"/>
          </a:xfrm>
          <a:custGeom>
            <a:avLst/>
            <a:gdLst/>
            <a:ahLst/>
            <a:cxnLst/>
            <a:rect l="l" t="t" r="r" b="b"/>
            <a:pathLst>
              <a:path w="8290151" h="6164471">
                <a:moveTo>
                  <a:pt x="0" y="0"/>
                </a:moveTo>
                <a:lnTo>
                  <a:pt x="8290152" y="0"/>
                </a:lnTo>
                <a:lnTo>
                  <a:pt x="8290152" y="6164472"/>
                </a:lnTo>
                <a:lnTo>
                  <a:pt x="0" y="6164472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>
            <a:off x="406997" y="5798907"/>
            <a:ext cx="3011406" cy="4245456"/>
          </a:xfrm>
          <a:custGeom>
            <a:avLst/>
            <a:gdLst/>
            <a:ahLst/>
            <a:cxnLst/>
            <a:rect l="l" t="t" r="r" b="b"/>
            <a:pathLst>
              <a:path w="3011406" h="4245456">
                <a:moveTo>
                  <a:pt x="0" y="0"/>
                </a:moveTo>
                <a:lnTo>
                  <a:pt x="3011406" y="0"/>
                </a:lnTo>
                <a:lnTo>
                  <a:pt x="3011406" y="4245455"/>
                </a:lnTo>
                <a:lnTo>
                  <a:pt x="0" y="424545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t="-306" b="-306"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3165990" y="7921635"/>
            <a:ext cx="2188082" cy="2047344"/>
          </a:xfrm>
          <a:custGeom>
            <a:avLst/>
            <a:gdLst/>
            <a:ahLst/>
            <a:cxnLst/>
            <a:rect l="l" t="t" r="r" b="b"/>
            <a:pathLst>
              <a:path w="2188082" h="2047344">
                <a:moveTo>
                  <a:pt x="0" y="0"/>
                </a:moveTo>
                <a:lnTo>
                  <a:pt x="2188082" y="0"/>
                </a:lnTo>
                <a:lnTo>
                  <a:pt x="2188082" y="2047343"/>
                </a:lnTo>
                <a:lnTo>
                  <a:pt x="0" y="2047343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b="-5760"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808449" y="1377043"/>
            <a:ext cx="7411338" cy="4179650"/>
          </a:xfrm>
          <a:custGeom>
            <a:avLst/>
            <a:gdLst/>
            <a:ahLst/>
            <a:cxnLst/>
            <a:rect l="l" t="t" r="r" b="b"/>
            <a:pathLst>
              <a:path w="7411338" h="4179650">
                <a:moveTo>
                  <a:pt x="0" y="0"/>
                </a:moveTo>
                <a:lnTo>
                  <a:pt x="7411338" y="0"/>
                </a:lnTo>
                <a:lnTo>
                  <a:pt x="7411338" y="4179650"/>
                </a:lnTo>
                <a:lnTo>
                  <a:pt x="0" y="4179650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238289" y="123825"/>
            <a:ext cx="9022421" cy="1086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320"/>
              </a:lnSpc>
            </a:pPr>
            <a:r>
              <a:rPr lang="en-US" sz="8000" u="sng" spc="-16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Reading at home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815970" y="7009688"/>
            <a:ext cx="13472030" cy="30346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33"/>
              </a:lnSpc>
              <a:spcBef>
                <a:spcPct val="0"/>
              </a:spcBef>
            </a:pPr>
            <a:r>
              <a:rPr lang="en-US" sz="3877" spc="-77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are encouraged to read at least 3 times a week and their reading records are checked to see if an adult at home has counter-signed. When an adult in school listens to a child read, their reading record will be stamped so parents can see when their child has been heard.</a:t>
            </a:r>
          </a:p>
        </p:txBody>
      </p:sp>
      <p:sp>
        <p:nvSpPr>
          <p:cNvPr id="10" name="Freeform 10"/>
          <p:cNvSpPr/>
          <p:nvPr/>
        </p:nvSpPr>
        <p:spPr>
          <a:xfrm>
            <a:off x="-1453244" y="1825442"/>
            <a:ext cx="2906489" cy="3358338"/>
          </a:xfrm>
          <a:custGeom>
            <a:avLst/>
            <a:gdLst/>
            <a:ahLst/>
            <a:cxnLst/>
            <a:rect l="l" t="t" r="r" b="b"/>
            <a:pathLst>
              <a:path w="2906489" h="3358338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16723991" y="8686842"/>
            <a:ext cx="3751278" cy="2612254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3"/>
                </a:lnTo>
                <a:lnTo>
                  <a:pt x="0" y="261225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flipH="1">
            <a:off x="-1762415" y="8617192"/>
            <a:ext cx="3057281" cy="2751553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3"/>
                </a:lnTo>
                <a:lnTo>
                  <a:pt x="3057281" y="2751553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7259300" y="698230"/>
            <a:ext cx="3198742" cy="2797445"/>
          </a:xfrm>
          <a:custGeom>
            <a:avLst/>
            <a:gdLst/>
            <a:ahLst/>
            <a:cxnLst/>
            <a:rect l="l" t="t" r="r" b="b"/>
            <a:pathLst>
              <a:path w="3198742" h="2797445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5400000">
            <a:off x="15561337" y="-1937162"/>
            <a:ext cx="2491650" cy="4103017"/>
          </a:xfrm>
          <a:custGeom>
            <a:avLst/>
            <a:gdLst/>
            <a:ahLst/>
            <a:cxnLst/>
            <a:rect l="l" t="t" r="r" b="b"/>
            <a:pathLst>
              <a:path w="2491650" h="4103017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289863" y="2703742"/>
            <a:ext cx="2307725" cy="2307725"/>
          </a:xfrm>
          <a:custGeom>
            <a:avLst/>
            <a:gdLst/>
            <a:ahLst/>
            <a:cxnLst/>
            <a:rect l="l" t="t" r="r" b="b"/>
            <a:pathLst>
              <a:path w="2307725" h="2307725">
                <a:moveTo>
                  <a:pt x="0" y="0"/>
                </a:moveTo>
                <a:lnTo>
                  <a:pt x="2307725" y="0"/>
                </a:lnTo>
                <a:lnTo>
                  <a:pt x="2307725" y="2307725"/>
                </a:lnTo>
                <a:lnTo>
                  <a:pt x="0" y="230772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>
            <a:off x="199719" y="5143500"/>
            <a:ext cx="2721146" cy="1986540"/>
          </a:xfrm>
          <a:custGeom>
            <a:avLst/>
            <a:gdLst/>
            <a:ahLst/>
            <a:cxnLst/>
            <a:rect l="l" t="t" r="r" b="b"/>
            <a:pathLst>
              <a:path w="2721146" h="1986540">
                <a:moveTo>
                  <a:pt x="0" y="0"/>
                </a:moveTo>
                <a:lnTo>
                  <a:pt x="2721146" y="0"/>
                </a:lnTo>
                <a:lnTo>
                  <a:pt x="2721146" y="1986540"/>
                </a:lnTo>
                <a:lnTo>
                  <a:pt x="0" y="1986540"/>
                </a:lnTo>
                <a:lnTo>
                  <a:pt x="0" y="0"/>
                </a:lnTo>
                <a:close/>
              </a:path>
            </a:pathLst>
          </a:custGeom>
          <a:blipFill>
            <a:blip r:embed="rId12"/>
            <a:stretch>
              <a:fillRect/>
            </a:stretch>
          </a:blipFill>
        </p:spPr>
      </p:sp>
      <p:sp>
        <p:nvSpPr>
          <p:cNvPr id="9" name="TextBox 9"/>
          <p:cNvSpPr txBox="1"/>
          <p:nvPr/>
        </p:nvSpPr>
        <p:spPr>
          <a:xfrm>
            <a:off x="199719" y="273681"/>
            <a:ext cx="7321793" cy="10864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8320"/>
              </a:lnSpc>
            </a:pPr>
            <a:r>
              <a:rPr lang="en-US" sz="8000" u="sng" spc="-16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Home Learning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99719" y="1596255"/>
            <a:ext cx="17259300" cy="89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Home learning is changing at Vale View!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780989" y="2946447"/>
            <a:ext cx="15507011" cy="1455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will be assigned 2 tasks each week to complete on Purple Mash. Feedback will be given on Purple Mash.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3011009" y="4935267"/>
            <a:ext cx="15276991" cy="14554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will be expected to complete 20 minutes on TTRS each week.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460067" y="7263390"/>
            <a:ext cx="17577840" cy="29413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880"/>
              </a:lnSpc>
            </a:pPr>
            <a:r>
              <a:rPr lang="en-US" sz="4200" u="sng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Weekly spellings:</a:t>
            </a:r>
            <a:r>
              <a:rPr lang="en-US" sz="42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 Weekly spellings will be sent home in your child’s reading record. They should learn these at home ready to use them in the classroom. In Year 6, we will have a weekly spelling dictation every Friday.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2318674" y="8845184"/>
            <a:ext cx="3751278" cy="2612254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4"/>
                </a:lnTo>
                <a:lnTo>
                  <a:pt x="0" y="261225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 flipH="1">
            <a:off x="-1328922" y="8100335"/>
            <a:ext cx="3057281" cy="2751553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7259300" y="698230"/>
            <a:ext cx="3198742" cy="2797445"/>
          </a:xfrm>
          <a:custGeom>
            <a:avLst/>
            <a:gdLst/>
            <a:ahLst/>
            <a:cxnLst/>
            <a:rect l="l" t="t" r="r" b="b"/>
            <a:pathLst>
              <a:path w="3198742" h="2797445">
                <a:moveTo>
                  <a:pt x="0" y="0"/>
                </a:moveTo>
                <a:lnTo>
                  <a:pt x="3198742" y="0"/>
                </a:lnTo>
                <a:lnTo>
                  <a:pt x="3198742" y="2797445"/>
                </a:lnTo>
                <a:lnTo>
                  <a:pt x="0" y="279744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 rot="5400000">
            <a:off x="15561337" y="-1937162"/>
            <a:ext cx="2491650" cy="4103017"/>
          </a:xfrm>
          <a:custGeom>
            <a:avLst/>
            <a:gdLst/>
            <a:ahLst/>
            <a:cxnLst/>
            <a:rect l="l" t="t" r="r" b="b"/>
            <a:pathLst>
              <a:path w="2491650" h="4103017">
                <a:moveTo>
                  <a:pt x="0" y="0"/>
                </a:moveTo>
                <a:lnTo>
                  <a:pt x="2491650" y="0"/>
                </a:lnTo>
                <a:lnTo>
                  <a:pt x="2491650" y="4103017"/>
                </a:lnTo>
                <a:lnTo>
                  <a:pt x="0" y="410301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1028700" y="3775765"/>
            <a:ext cx="2975534" cy="4203065"/>
          </a:xfrm>
          <a:custGeom>
            <a:avLst/>
            <a:gdLst/>
            <a:ahLst/>
            <a:cxnLst/>
            <a:rect l="l" t="t" r="r" b="b"/>
            <a:pathLst>
              <a:path w="2975534" h="4203065">
                <a:moveTo>
                  <a:pt x="0" y="0"/>
                </a:moveTo>
                <a:lnTo>
                  <a:pt x="2975534" y="0"/>
                </a:lnTo>
                <a:lnTo>
                  <a:pt x="2975534" y="4203065"/>
                </a:lnTo>
                <a:lnTo>
                  <a:pt x="0" y="4203065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/>
            </a:stretch>
          </a:blipFill>
        </p:spPr>
      </p:sp>
      <p:sp>
        <p:nvSpPr>
          <p:cNvPr id="8" name="TextBox 8"/>
          <p:cNvSpPr txBox="1"/>
          <p:nvPr/>
        </p:nvSpPr>
        <p:spPr>
          <a:xfrm>
            <a:off x="0" y="-38054"/>
            <a:ext cx="17529229" cy="1302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0640"/>
              </a:lnSpc>
            </a:pPr>
            <a:r>
              <a:rPr lang="en-US" sz="7600" u="sng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KS2 statutory assessments (SATS)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0" y="1816146"/>
            <a:ext cx="18288000" cy="14833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20"/>
              </a:lnSpc>
              <a:spcBef>
                <a:spcPct val="0"/>
              </a:spcBef>
            </a:pPr>
            <a:r>
              <a:rPr lang="en-US" sz="5500" spc="-11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 statutory key stage 2 tests are timetabled from Monday 11 May to Thursday 14 May 2026.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4582425" y="3880540"/>
            <a:ext cx="12224737" cy="37875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403"/>
              </a:lnSpc>
              <a:spcBef>
                <a:spcPct val="0"/>
              </a:spcBef>
            </a:pPr>
            <a:r>
              <a:rPr lang="en-US" sz="7118" spc="-142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-Grammar and punctuation;</a:t>
            </a:r>
          </a:p>
          <a:p>
            <a:pPr algn="l">
              <a:lnSpc>
                <a:spcPts val="7403"/>
              </a:lnSpc>
              <a:spcBef>
                <a:spcPct val="0"/>
              </a:spcBef>
            </a:pPr>
            <a:r>
              <a:rPr lang="en-US" sz="7118" spc="-142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-Spelling;</a:t>
            </a:r>
          </a:p>
          <a:p>
            <a:pPr algn="l">
              <a:lnSpc>
                <a:spcPts val="7403"/>
              </a:lnSpc>
              <a:spcBef>
                <a:spcPct val="0"/>
              </a:spcBef>
            </a:pPr>
            <a:r>
              <a:rPr lang="en-US" sz="7118" spc="-142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-Reading;</a:t>
            </a:r>
          </a:p>
          <a:p>
            <a:pPr algn="l">
              <a:lnSpc>
                <a:spcPts val="7403"/>
              </a:lnSpc>
              <a:spcBef>
                <a:spcPct val="0"/>
              </a:spcBef>
            </a:pPr>
            <a:r>
              <a:rPr lang="en-US" sz="7118" spc="-142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-3 maths papers.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0" y="8155940"/>
            <a:ext cx="18147580" cy="14833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19"/>
              </a:lnSpc>
              <a:spcBef>
                <a:spcPct val="0"/>
              </a:spcBef>
            </a:pPr>
            <a:r>
              <a:rPr lang="en-US" sz="5499" spc="-109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will also be assessed on their independent writing from January.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748704" y="-3236984"/>
            <a:ext cx="3554807" cy="5131612"/>
          </a:xfrm>
          <a:custGeom>
            <a:avLst/>
            <a:gdLst/>
            <a:ahLst/>
            <a:cxnLst/>
            <a:rect l="l" t="t" r="r" b="b"/>
            <a:pathLst>
              <a:path w="3554807" h="5131612">
                <a:moveTo>
                  <a:pt x="0" y="0"/>
                </a:moveTo>
                <a:lnTo>
                  <a:pt x="3554808" y="0"/>
                </a:lnTo>
                <a:lnTo>
                  <a:pt x="3554808" y="5131612"/>
                </a:lnTo>
                <a:lnTo>
                  <a:pt x="0" y="5131612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-1503353" y="2377331"/>
            <a:ext cx="3006706" cy="2766169"/>
          </a:xfrm>
          <a:custGeom>
            <a:avLst/>
            <a:gdLst/>
            <a:ahLst/>
            <a:cxnLst/>
            <a:rect l="l" t="t" r="r" b="b"/>
            <a:pathLst>
              <a:path w="3006706" h="2766169">
                <a:moveTo>
                  <a:pt x="0" y="0"/>
                </a:moveTo>
                <a:lnTo>
                  <a:pt x="3006706" y="0"/>
                </a:lnTo>
                <a:lnTo>
                  <a:pt x="3006706" y="2766169"/>
                </a:lnTo>
                <a:lnTo>
                  <a:pt x="0" y="2766169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 rot="4182716">
            <a:off x="16663466" y="7802025"/>
            <a:ext cx="3249068" cy="4006698"/>
          </a:xfrm>
          <a:custGeom>
            <a:avLst/>
            <a:gdLst/>
            <a:ahLst/>
            <a:cxnLst/>
            <a:rect l="l" t="t" r="r" b="b"/>
            <a:pathLst>
              <a:path w="3249068" h="4006698">
                <a:moveTo>
                  <a:pt x="0" y="0"/>
                </a:moveTo>
                <a:lnTo>
                  <a:pt x="3249068" y="0"/>
                </a:lnTo>
                <a:lnTo>
                  <a:pt x="3249068" y="4006698"/>
                </a:lnTo>
                <a:lnTo>
                  <a:pt x="0" y="400669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7259300" y="4754150"/>
            <a:ext cx="2262958" cy="3726427"/>
          </a:xfrm>
          <a:custGeom>
            <a:avLst/>
            <a:gdLst/>
            <a:ahLst/>
            <a:cxnLst/>
            <a:rect l="l" t="t" r="r" b="b"/>
            <a:pathLst>
              <a:path w="2262958" h="3726427">
                <a:moveTo>
                  <a:pt x="0" y="0"/>
                </a:moveTo>
                <a:lnTo>
                  <a:pt x="2262958" y="0"/>
                </a:lnTo>
                <a:lnTo>
                  <a:pt x="2262958" y="3726427"/>
                </a:lnTo>
                <a:lnTo>
                  <a:pt x="0" y="3726427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 rot="1737559">
            <a:off x="1159713" y="8845184"/>
            <a:ext cx="3751278" cy="2612254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4"/>
                </a:lnTo>
                <a:lnTo>
                  <a:pt x="0" y="2612254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>
            <a:off x="16003287" y="-481992"/>
            <a:ext cx="2781341" cy="2859323"/>
          </a:xfrm>
          <a:custGeom>
            <a:avLst/>
            <a:gdLst/>
            <a:ahLst/>
            <a:cxnLst/>
            <a:rect l="l" t="t" r="r" b="b"/>
            <a:pathLst>
              <a:path w="2781341" h="2859323">
                <a:moveTo>
                  <a:pt x="0" y="0"/>
                </a:moveTo>
                <a:lnTo>
                  <a:pt x="2781341" y="0"/>
                </a:lnTo>
                <a:lnTo>
                  <a:pt x="2781341" y="2859323"/>
                </a:lnTo>
                <a:lnTo>
                  <a:pt x="0" y="2859323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318775" y="6617363"/>
            <a:ext cx="4461310" cy="2973463"/>
          </a:xfrm>
          <a:custGeom>
            <a:avLst/>
            <a:gdLst/>
            <a:ahLst/>
            <a:cxnLst/>
            <a:rect l="l" t="t" r="r" b="b"/>
            <a:pathLst>
              <a:path w="4461310" h="2973463">
                <a:moveTo>
                  <a:pt x="0" y="0"/>
                </a:moveTo>
                <a:lnTo>
                  <a:pt x="4461310" y="0"/>
                </a:lnTo>
                <a:lnTo>
                  <a:pt x="4461310" y="2973463"/>
                </a:lnTo>
                <a:lnTo>
                  <a:pt x="0" y="2973463"/>
                </a:lnTo>
                <a:lnTo>
                  <a:pt x="0" y="0"/>
                </a:lnTo>
                <a:close/>
              </a:path>
            </a:pathLst>
          </a:custGeom>
          <a:blipFill>
            <a:blip r:embed="rId15"/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>
            <a:off x="15713109" y="102150"/>
            <a:ext cx="2373337" cy="1483336"/>
          </a:xfrm>
          <a:custGeom>
            <a:avLst/>
            <a:gdLst/>
            <a:ahLst/>
            <a:cxnLst/>
            <a:rect l="l" t="t" r="r" b="b"/>
            <a:pathLst>
              <a:path w="2373337" h="1483336">
                <a:moveTo>
                  <a:pt x="0" y="0"/>
                </a:moveTo>
                <a:lnTo>
                  <a:pt x="2373337" y="0"/>
                </a:lnTo>
                <a:lnTo>
                  <a:pt x="2373337" y="1483336"/>
                </a:lnTo>
                <a:lnTo>
                  <a:pt x="0" y="1483336"/>
                </a:lnTo>
                <a:lnTo>
                  <a:pt x="0" y="0"/>
                </a:lnTo>
                <a:close/>
              </a:path>
            </a:pathLst>
          </a:custGeom>
          <a:blipFill>
            <a:blip r:embed="rId16"/>
            <a:stretch>
              <a:fillRect/>
            </a:stretch>
          </a:blipFill>
        </p:spPr>
      </p:sp>
      <p:sp>
        <p:nvSpPr>
          <p:cNvPr id="11" name="TextBox 11"/>
          <p:cNvSpPr txBox="1"/>
          <p:nvPr/>
        </p:nvSpPr>
        <p:spPr>
          <a:xfrm>
            <a:off x="318775" y="-78850"/>
            <a:ext cx="12189723" cy="130238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639"/>
              </a:lnSpc>
            </a:pPr>
            <a:r>
              <a:rPr lang="en-US" sz="7599" u="sng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Year 6 residential trip</a:t>
            </a:r>
          </a:p>
        </p:txBody>
      </p:sp>
      <p:sp>
        <p:nvSpPr>
          <p:cNvPr id="12" name="TextBox 12"/>
          <p:cNvSpPr txBox="1"/>
          <p:nvPr/>
        </p:nvSpPr>
        <p:spPr>
          <a:xfrm>
            <a:off x="1522161" y="1480711"/>
            <a:ext cx="15165139" cy="89662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u="sng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Monday 29th June - Wednesday 1st July (TBC)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0" y="2638640"/>
            <a:ext cx="18288000" cy="17494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Year 6 children are invited to attend the residential trip which will take place at Grovesnor Hall in Ashford. 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0" y="4464265"/>
            <a:ext cx="18288000" cy="274447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The price per child and date is yet to be confirmed. This includes all activities, accommodation and food for the trip.</a:t>
            </a:r>
          </a:p>
        </p:txBody>
      </p:sp>
      <p:sp>
        <p:nvSpPr>
          <p:cNvPr id="15" name="TextBox 15"/>
          <p:cNvSpPr txBox="1"/>
          <p:nvPr/>
        </p:nvSpPr>
        <p:spPr>
          <a:xfrm>
            <a:off x="4780085" y="7465910"/>
            <a:ext cx="13112783" cy="22072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719"/>
              </a:lnSpc>
              <a:spcBef>
                <a:spcPct val="0"/>
              </a:spcBef>
            </a:pPr>
            <a:r>
              <a:rPr lang="en-US" sz="5499" spc="-109">
                <a:solidFill>
                  <a:srgbClr val="000000"/>
                </a:solidFill>
                <a:latin typeface="Playpen Sans"/>
                <a:ea typeface="Playpen Sans"/>
                <a:cs typeface="Playpen Sans"/>
                <a:sym typeface="Playpen Sans"/>
              </a:rPr>
              <a:t>Something to strive for throughout the year and an excellent way to end the children’s time at Vale View.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1028700" y="274493"/>
            <a:ext cx="5425043" cy="3028161"/>
          </a:xfrm>
          <a:custGeom>
            <a:avLst/>
            <a:gdLst/>
            <a:ahLst/>
            <a:cxnLst/>
            <a:rect l="l" t="t" r="r" b="b"/>
            <a:pathLst>
              <a:path w="5425043" h="3028161">
                <a:moveTo>
                  <a:pt x="0" y="0"/>
                </a:moveTo>
                <a:lnTo>
                  <a:pt x="5425043" y="0"/>
                </a:lnTo>
                <a:lnTo>
                  <a:pt x="5425043" y="3028161"/>
                </a:lnTo>
                <a:lnTo>
                  <a:pt x="0" y="302816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124142" y="6418731"/>
            <a:ext cx="4494794" cy="3187218"/>
          </a:xfrm>
          <a:custGeom>
            <a:avLst/>
            <a:gdLst/>
            <a:ahLst/>
            <a:cxnLst/>
            <a:rect l="l" t="t" r="r" b="b"/>
            <a:pathLst>
              <a:path w="4494794" h="3187218">
                <a:moveTo>
                  <a:pt x="0" y="0"/>
                </a:moveTo>
                <a:lnTo>
                  <a:pt x="4494794" y="0"/>
                </a:lnTo>
                <a:lnTo>
                  <a:pt x="4494794" y="3187218"/>
                </a:lnTo>
                <a:lnTo>
                  <a:pt x="0" y="318721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5" name="Freeform 5"/>
          <p:cNvSpPr/>
          <p:nvPr/>
        </p:nvSpPr>
        <p:spPr>
          <a:xfrm>
            <a:off x="12669064" y="681051"/>
            <a:ext cx="5301864" cy="3759503"/>
          </a:xfrm>
          <a:custGeom>
            <a:avLst/>
            <a:gdLst/>
            <a:ahLst/>
            <a:cxnLst/>
            <a:rect l="l" t="t" r="r" b="b"/>
            <a:pathLst>
              <a:path w="5301864" h="3759503">
                <a:moveTo>
                  <a:pt x="0" y="0"/>
                </a:moveTo>
                <a:lnTo>
                  <a:pt x="5301864" y="0"/>
                </a:lnTo>
                <a:lnTo>
                  <a:pt x="5301864" y="3759504"/>
                </a:lnTo>
                <a:lnTo>
                  <a:pt x="0" y="375950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6" name="Freeform 6"/>
          <p:cNvSpPr/>
          <p:nvPr/>
        </p:nvSpPr>
        <p:spPr>
          <a:xfrm>
            <a:off x="12669064" y="6496368"/>
            <a:ext cx="5077037" cy="3424692"/>
          </a:xfrm>
          <a:custGeom>
            <a:avLst/>
            <a:gdLst/>
            <a:ahLst/>
            <a:cxnLst/>
            <a:rect l="l" t="t" r="r" b="b"/>
            <a:pathLst>
              <a:path w="5077037" h="3424692">
                <a:moveTo>
                  <a:pt x="0" y="0"/>
                </a:moveTo>
                <a:lnTo>
                  <a:pt x="5077037" y="0"/>
                </a:lnTo>
                <a:lnTo>
                  <a:pt x="5077037" y="3424693"/>
                </a:lnTo>
                <a:lnTo>
                  <a:pt x="0" y="3424693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7" name="Freeform 7"/>
          <p:cNvSpPr/>
          <p:nvPr/>
        </p:nvSpPr>
        <p:spPr>
          <a:xfrm rot="-1798045">
            <a:off x="11055443" y="2726655"/>
            <a:ext cx="1287540" cy="581591"/>
          </a:xfrm>
          <a:custGeom>
            <a:avLst/>
            <a:gdLst/>
            <a:ahLst/>
            <a:cxnLst/>
            <a:rect l="l" t="t" r="r" b="b"/>
            <a:pathLst>
              <a:path w="1287540" h="581591">
                <a:moveTo>
                  <a:pt x="0" y="0"/>
                </a:moveTo>
                <a:lnTo>
                  <a:pt x="1287541" y="0"/>
                </a:lnTo>
                <a:lnTo>
                  <a:pt x="1287541" y="581591"/>
                </a:lnTo>
                <a:lnTo>
                  <a:pt x="0" y="58159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8" name="Freeform 8"/>
          <p:cNvSpPr/>
          <p:nvPr/>
        </p:nvSpPr>
        <p:spPr>
          <a:xfrm rot="9069146">
            <a:off x="5326024" y="5527685"/>
            <a:ext cx="1214060" cy="548399"/>
          </a:xfrm>
          <a:custGeom>
            <a:avLst/>
            <a:gdLst/>
            <a:ahLst/>
            <a:cxnLst/>
            <a:rect l="l" t="t" r="r" b="b"/>
            <a:pathLst>
              <a:path w="1214060" h="548399">
                <a:moveTo>
                  <a:pt x="0" y="0"/>
                </a:moveTo>
                <a:lnTo>
                  <a:pt x="1214059" y="0"/>
                </a:lnTo>
                <a:lnTo>
                  <a:pt x="1214059" y="548399"/>
                </a:lnTo>
                <a:lnTo>
                  <a:pt x="0" y="54839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9" name="Freeform 9"/>
          <p:cNvSpPr/>
          <p:nvPr/>
        </p:nvSpPr>
        <p:spPr>
          <a:xfrm rot="-9093014" flipV="1">
            <a:off x="5816751" y="3042482"/>
            <a:ext cx="1273984" cy="634598"/>
          </a:xfrm>
          <a:custGeom>
            <a:avLst/>
            <a:gdLst/>
            <a:ahLst/>
            <a:cxnLst/>
            <a:rect l="l" t="t" r="r" b="b"/>
            <a:pathLst>
              <a:path w="1273984" h="634598">
                <a:moveTo>
                  <a:pt x="0" y="634598"/>
                </a:moveTo>
                <a:lnTo>
                  <a:pt x="1273984" y="634598"/>
                </a:lnTo>
                <a:lnTo>
                  <a:pt x="1273984" y="0"/>
                </a:lnTo>
                <a:lnTo>
                  <a:pt x="0" y="0"/>
                </a:lnTo>
                <a:lnTo>
                  <a:pt x="0" y="634598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1820569" flipV="1">
            <a:off x="11392919" y="5407183"/>
            <a:ext cx="1206953" cy="601209"/>
          </a:xfrm>
          <a:custGeom>
            <a:avLst/>
            <a:gdLst/>
            <a:ahLst/>
            <a:cxnLst/>
            <a:rect l="l" t="t" r="r" b="b"/>
            <a:pathLst>
              <a:path w="1206953" h="601209">
                <a:moveTo>
                  <a:pt x="0" y="601208"/>
                </a:moveTo>
                <a:lnTo>
                  <a:pt x="1206953" y="601208"/>
                </a:lnTo>
                <a:lnTo>
                  <a:pt x="1206953" y="0"/>
                </a:lnTo>
                <a:lnTo>
                  <a:pt x="0" y="0"/>
                </a:lnTo>
                <a:lnTo>
                  <a:pt x="0" y="601208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 rot="4182716">
            <a:off x="8570472" y="-2234255"/>
            <a:ext cx="2943750" cy="3630186"/>
          </a:xfrm>
          <a:custGeom>
            <a:avLst/>
            <a:gdLst/>
            <a:ahLst/>
            <a:cxnLst/>
            <a:rect l="l" t="t" r="r" b="b"/>
            <a:pathLst>
              <a:path w="2943750" h="3630186">
                <a:moveTo>
                  <a:pt x="0" y="0"/>
                </a:moveTo>
                <a:lnTo>
                  <a:pt x="2943751" y="0"/>
                </a:lnTo>
                <a:lnTo>
                  <a:pt x="2943751" y="3630186"/>
                </a:lnTo>
                <a:lnTo>
                  <a:pt x="0" y="3630186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2" name="Freeform 12"/>
          <p:cNvSpPr/>
          <p:nvPr/>
        </p:nvSpPr>
        <p:spPr>
          <a:xfrm>
            <a:off x="17459133" y="5801884"/>
            <a:ext cx="2262958" cy="3726427"/>
          </a:xfrm>
          <a:custGeom>
            <a:avLst/>
            <a:gdLst/>
            <a:ahLst/>
            <a:cxnLst/>
            <a:rect l="l" t="t" r="r" b="b"/>
            <a:pathLst>
              <a:path w="2262958" h="3726427">
                <a:moveTo>
                  <a:pt x="0" y="0"/>
                </a:moveTo>
                <a:lnTo>
                  <a:pt x="2262958" y="0"/>
                </a:lnTo>
                <a:lnTo>
                  <a:pt x="2262958" y="3726428"/>
                </a:lnTo>
                <a:lnTo>
                  <a:pt x="0" y="3726428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3" name="Freeform 13"/>
          <p:cNvSpPr/>
          <p:nvPr/>
        </p:nvSpPr>
        <p:spPr>
          <a:xfrm rot="1737559">
            <a:off x="15870462" y="-913140"/>
            <a:ext cx="3751278" cy="2612254"/>
          </a:xfrm>
          <a:custGeom>
            <a:avLst/>
            <a:gdLst/>
            <a:ahLst/>
            <a:cxnLst/>
            <a:rect l="l" t="t" r="r" b="b"/>
            <a:pathLst>
              <a:path w="3751278" h="2612254">
                <a:moveTo>
                  <a:pt x="0" y="0"/>
                </a:moveTo>
                <a:lnTo>
                  <a:pt x="3751278" y="0"/>
                </a:lnTo>
                <a:lnTo>
                  <a:pt x="3751278" y="2612253"/>
                </a:lnTo>
                <a:lnTo>
                  <a:pt x="0" y="2612253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4" name="Freeform 14"/>
          <p:cNvSpPr/>
          <p:nvPr/>
        </p:nvSpPr>
        <p:spPr>
          <a:xfrm>
            <a:off x="-2058441" y="3559408"/>
            <a:ext cx="2781341" cy="2859323"/>
          </a:xfrm>
          <a:custGeom>
            <a:avLst/>
            <a:gdLst/>
            <a:ahLst/>
            <a:cxnLst/>
            <a:rect l="l" t="t" r="r" b="b"/>
            <a:pathLst>
              <a:path w="2781341" h="2859323">
                <a:moveTo>
                  <a:pt x="0" y="0"/>
                </a:moveTo>
                <a:lnTo>
                  <a:pt x="2781341" y="0"/>
                </a:lnTo>
                <a:lnTo>
                  <a:pt x="2781341" y="2859323"/>
                </a:lnTo>
                <a:lnTo>
                  <a:pt x="0" y="2859323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5" name="Freeform 15"/>
          <p:cNvSpPr/>
          <p:nvPr/>
        </p:nvSpPr>
        <p:spPr>
          <a:xfrm>
            <a:off x="1844273" y="3469390"/>
            <a:ext cx="2776875" cy="2865548"/>
          </a:xfrm>
          <a:custGeom>
            <a:avLst/>
            <a:gdLst/>
            <a:ahLst/>
            <a:cxnLst/>
            <a:rect l="l" t="t" r="r" b="b"/>
            <a:pathLst>
              <a:path w="2776875" h="2865548">
                <a:moveTo>
                  <a:pt x="0" y="0"/>
                </a:moveTo>
                <a:lnTo>
                  <a:pt x="2776874" y="0"/>
                </a:lnTo>
                <a:lnTo>
                  <a:pt x="2776874" y="2865548"/>
                </a:lnTo>
                <a:lnTo>
                  <a:pt x="0" y="2865548"/>
                </a:lnTo>
                <a:lnTo>
                  <a:pt x="0" y="0"/>
                </a:lnTo>
                <a:close/>
              </a:path>
            </a:pathLst>
          </a:custGeom>
          <a:blipFill>
            <a:blip r:embed="rId23"/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3244112" y="7936784"/>
            <a:ext cx="1377035" cy="2227642"/>
          </a:xfrm>
          <a:custGeom>
            <a:avLst/>
            <a:gdLst/>
            <a:ahLst/>
            <a:cxnLst/>
            <a:rect l="l" t="t" r="r" b="b"/>
            <a:pathLst>
              <a:path w="1377035" h="2227642">
                <a:moveTo>
                  <a:pt x="0" y="0"/>
                </a:moveTo>
                <a:lnTo>
                  <a:pt x="1377035" y="0"/>
                </a:lnTo>
                <a:lnTo>
                  <a:pt x="1377035" y="2227642"/>
                </a:lnTo>
                <a:lnTo>
                  <a:pt x="0" y="2227642"/>
                </a:lnTo>
                <a:lnTo>
                  <a:pt x="0" y="0"/>
                </a:lnTo>
                <a:close/>
              </a:path>
            </a:pathLst>
          </a:custGeom>
          <a:blipFill>
            <a:blip r:embed="rId24"/>
            <a:stretch>
              <a:fillRect/>
            </a:stretch>
          </a:blipFill>
        </p:spPr>
      </p:sp>
      <p:sp>
        <p:nvSpPr>
          <p:cNvPr id="17" name="Freeform 17"/>
          <p:cNvSpPr/>
          <p:nvPr/>
        </p:nvSpPr>
        <p:spPr>
          <a:xfrm rot="-6000">
            <a:off x="1922250" y="8143680"/>
            <a:ext cx="920674" cy="1757753"/>
          </a:xfrm>
          <a:custGeom>
            <a:avLst/>
            <a:gdLst/>
            <a:ahLst/>
            <a:cxnLst/>
            <a:rect l="l" t="t" r="r" b="b"/>
            <a:pathLst>
              <a:path w="920674" h="1757753">
                <a:moveTo>
                  <a:pt x="3065" y="0"/>
                </a:moveTo>
                <a:lnTo>
                  <a:pt x="920674" y="1601"/>
                </a:lnTo>
                <a:lnTo>
                  <a:pt x="917609" y="1757753"/>
                </a:lnTo>
                <a:lnTo>
                  <a:pt x="0" y="1756152"/>
                </a:lnTo>
                <a:lnTo>
                  <a:pt x="3065" y="0"/>
                </a:lnTo>
                <a:close/>
              </a:path>
            </a:pathLst>
          </a:custGeom>
          <a:blipFill>
            <a:blip r:embed="rId25"/>
            <a:stretch>
              <a:fillRect l="-54708" t="-63" r="-44517" b="-4287"/>
            </a:stretch>
          </a:blipFill>
        </p:spPr>
      </p:sp>
      <p:grpSp>
        <p:nvGrpSpPr>
          <p:cNvPr id="18" name="Group 18"/>
          <p:cNvGrpSpPr>
            <a:grpSpLocks noChangeAspect="1"/>
          </p:cNvGrpSpPr>
          <p:nvPr/>
        </p:nvGrpSpPr>
        <p:grpSpPr>
          <a:xfrm>
            <a:off x="16506093" y="3533735"/>
            <a:ext cx="1398256" cy="2766689"/>
            <a:chOff x="0" y="0"/>
            <a:chExt cx="2620010" cy="5184140"/>
          </a:xfrm>
        </p:grpSpPr>
        <p:sp>
          <p:nvSpPr>
            <p:cNvPr id="19" name="Freeform 19"/>
            <p:cNvSpPr/>
            <p:nvPr/>
          </p:nvSpPr>
          <p:spPr>
            <a:xfrm>
              <a:off x="53340" y="25400"/>
              <a:ext cx="2513330" cy="5132070"/>
            </a:xfrm>
            <a:custGeom>
              <a:avLst/>
              <a:gdLst/>
              <a:ahLst/>
              <a:cxnLst/>
              <a:rect l="l" t="t" r="r" b="b"/>
              <a:pathLst>
                <a:path w="2513330" h="5132070">
                  <a:moveTo>
                    <a:pt x="2159000" y="0"/>
                  </a:moveTo>
                  <a:lnTo>
                    <a:pt x="354330" y="0"/>
                  </a:lnTo>
                  <a:cubicBezTo>
                    <a:pt x="158750" y="0"/>
                    <a:pt x="0" y="158750"/>
                    <a:pt x="0" y="354330"/>
                  </a:cubicBezTo>
                  <a:lnTo>
                    <a:pt x="0" y="4777740"/>
                  </a:lnTo>
                  <a:cubicBezTo>
                    <a:pt x="0" y="4973320"/>
                    <a:pt x="158750" y="5132070"/>
                    <a:pt x="354330" y="5132070"/>
                  </a:cubicBezTo>
                  <a:lnTo>
                    <a:pt x="2159000" y="5132070"/>
                  </a:lnTo>
                  <a:cubicBezTo>
                    <a:pt x="2354580" y="5132070"/>
                    <a:pt x="2513330" y="4973320"/>
                    <a:pt x="2513330" y="4777740"/>
                  </a:cubicBezTo>
                  <a:lnTo>
                    <a:pt x="2513330" y="354330"/>
                  </a:lnTo>
                  <a:cubicBezTo>
                    <a:pt x="2513330" y="158750"/>
                    <a:pt x="2354580" y="0"/>
                    <a:pt x="2159000" y="0"/>
                  </a:cubicBezTo>
                  <a:close/>
                  <a:moveTo>
                    <a:pt x="1558290" y="162560"/>
                  </a:moveTo>
                  <a:cubicBezTo>
                    <a:pt x="1576070" y="162560"/>
                    <a:pt x="1590040" y="176530"/>
                    <a:pt x="1590040" y="194310"/>
                  </a:cubicBezTo>
                  <a:cubicBezTo>
                    <a:pt x="1590040" y="212090"/>
                    <a:pt x="1576070" y="226060"/>
                    <a:pt x="1558290" y="226060"/>
                  </a:cubicBezTo>
                  <a:cubicBezTo>
                    <a:pt x="1540510" y="226060"/>
                    <a:pt x="1526540" y="212090"/>
                    <a:pt x="1526540" y="194310"/>
                  </a:cubicBezTo>
                  <a:cubicBezTo>
                    <a:pt x="1526540" y="176530"/>
                    <a:pt x="1541780" y="162560"/>
                    <a:pt x="1558290" y="162560"/>
                  </a:cubicBezTo>
                  <a:close/>
                  <a:moveTo>
                    <a:pt x="1089660" y="172720"/>
                  </a:moveTo>
                  <a:lnTo>
                    <a:pt x="1394460" y="172720"/>
                  </a:lnTo>
                  <a:cubicBezTo>
                    <a:pt x="1405890" y="172720"/>
                    <a:pt x="1416050" y="181610"/>
                    <a:pt x="1416050" y="194310"/>
                  </a:cubicBezTo>
                  <a:cubicBezTo>
                    <a:pt x="1416050" y="207010"/>
                    <a:pt x="1405890" y="215900"/>
                    <a:pt x="1394460" y="215900"/>
                  </a:cubicBezTo>
                  <a:lnTo>
                    <a:pt x="1089660" y="215900"/>
                  </a:lnTo>
                  <a:cubicBezTo>
                    <a:pt x="1078230" y="215900"/>
                    <a:pt x="1068070" y="207010"/>
                    <a:pt x="1068070" y="194310"/>
                  </a:cubicBezTo>
                  <a:cubicBezTo>
                    <a:pt x="1068070" y="181610"/>
                    <a:pt x="1078230" y="172720"/>
                    <a:pt x="1089660" y="172720"/>
                  </a:cubicBezTo>
                  <a:close/>
                  <a:moveTo>
                    <a:pt x="2383790" y="4798060"/>
                  </a:moveTo>
                  <a:cubicBezTo>
                    <a:pt x="2383790" y="4913630"/>
                    <a:pt x="2289810" y="5007610"/>
                    <a:pt x="2174240" y="5007610"/>
                  </a:cubicBezTo>
                  <a:lnTo>
                    <a:pt x="341630" y="5007610"/>
                  </a:lnTo>
                  <a:cubicBezTo>
                    <a:pt x="226060" y="5007610"/>
                    <a:pt x="132080" y="4913630"/>
                    <a:pt x="132080" y="4798060"/>
                  </a:cubicBezTo>
                  <a:lnTo>
                    <a:pt x="132080" y="340360"/>
                  </a:lnTo>
                  <a:cubicBezTo>
                    <a:pt x="132080" y="224790"/>
                    <a:pt x="226060" y="130810"/>
                    <a:pt x="341630" y="130810"/>
                  </a:cubicBezTo>
                  <a:lnTo>
                    <a:pt x="614680" y="130810"/>
                  </a:lnTo>
                  <a:lnTo>
                    <a:pt x="614680" y="187960"/>
                  </a:lnTo>
                  <a:cubicBezTo>
                    <a:pt x="614680" y="252730"/>
                    <a:pt x="668020" y="306070"/>
                    <a:pt x="732790" y="306070"/>
                  </a:cubicBezTo>
                  <a:lnTo>
                    <a:pt x="1783080" y="306070"/>
                  </a:lnTo>
                  <a:cubicBezTo>
                    <a:pt x="1847850" y="306070"/>
                    <a:pt x="1901190" y="252730"/>
                    <a:pt x="1901190" y="187960"/>
                  </a:cubicBezTo>
                  <a:lnTo>
                    <a:pt x="1901190" y="130810"/>
                  </a:lnTo>
                  <a:lnTo>
                    <a:pt x="2172970" y="130810"/>
                  </a:lnTo>
                  <a:cubicBezTo>
                    <a:pt x="2288540" y="130810"/>
                    <a:pt x="2382520" y="224790"/>
                    <a:pt x="2382520" y="340360"/>
                  </a:cubicBezTo>
                  <a:lnTo>
                    <a:pt x="2382520" y="4798060"/>
                  </a:lnTo>
                  <a:close/>
                </a:path>
              </a:pathLst>
            </a:custGeom>
            <a:solidFill>
              <a:srgbClr val="000000"/>
            </a:solidFill>
          </p:spPr>
        </p:sp>
        <p:sp>
          <p:nvSpPr>
            <p:cNvPr id="20" name="Freeform 20"/>
            <p:cNvSpPr/>
            <p:nvPr/>
          </p:nvSpPr>
          <p:spPr>
            <a:xfrm>
              <a:off x="185420" y="156210"/>
              <a:ext cx="2251710" cy="4876800"/>
            </a:xfrm>
            <a:custGeom>
              <a:avLst/>
              <a:gdLst/>
              <a:ahLst/>
              <a:cxnLst/>
              <a:rect l="l" t="t" r="r" b="b"/>
              <a:pathLst>
                <a:path w="2251710" h="4876800">
                  <a:moveTo>
                    <a:pt x="2040890" y="0"/>
                  </a:moveTo>
                  <a:lnTo>
                    <a:pt x="1769110" y="0"/>
                  </a:lnTo>
                  <a:lnTo>
                    <a:pt x="1769110" y="57150"/>
                  </a:lnTo>
                  <a:cubicBezTo>
                    <a:pt x="1769110" y="121920"/>
                    <a:pt x="1715770" y="175260"/>
                    <a:pt x="1651000" y="175260"/>
                  </a:cubicBezTo>
                  <a:lnTo>
                    <a:pt x="601980" y="175260"/>
                  </a:lnTo>
                  <a:cubicBezTo>
                    <a:pt x="537210" y="175260"/>
                    <a:pt x="483870" y="121920"/>
                    <a:pt x="483870" y="57150"/>
                  </a:cubicBezTo>
                  <a:lnTo>
                    <a:pt x="483870" y="0"/>
                  </a:lnTo>
                  <a:lnTo>
                    <a:pt x="209550" y="0"/>
                  </a:lnTo>
                  <a:cubicBezTo>
                    <a:pt x="93980" y="0"/>
                    <a:pt x="0" y="93980"/>
                    <a:pt x="0" y="209550"/>
                  </a:cubicBezTo>
                  <a:lnTo>
                    <a:pt x="0" y="4667250"/>
                  </a:lnTo>
                  <a:cubicBezTo>
                    <a:pt x="0" y="4782820"/>
                    <a:pt x="93980" y="4876800"/>
                    <a:pt x="209550" y="4876800"/>
                  </a:cubicBezTo>
                  <a:lnTo>
                    <a:pt x="2040890" y="4876800"/>
                  </a:lnTo>
                  <a:cubicBezTo>
                    <a:pt x="2156460" y="4876800"/>
                    <a:pt x="2250440" y="4782820"/>
                    <a:pt x="2250440" y="4667250"/>
                  </a:cubicBezTo>
                  <a:lnTo>
                    <a:pt x="2250440" y="209550"/>
                  </a:lnTo>
                  <a:cubicBezTo>
                    <a:pt x="2251710" y="93980"/>
                    <a:pt x="2157730" y="0"/>
                    <a:pt x="2040890" y="0"/>
                  </a:cubicBezTo>
                  <a:close/>
                </a:path>
              </a:pathLst>
            </a:custGeom>
            <a:blipFill>
              <a:blip r:embed="rId26"/>
              <a:stretch>
                <a:fillRect l="-186489" r="-186488"/>
              </a:stretch>
            </a:blipFill>
          </p:spPr>
        </p:sp>
        <p:sp>
          <p:nvSpPr>
            <p:cNvPr id="21" name="Freeform 21"/>
            <p:cNvSpPr/>
            <p:nvPr/>
          </p:nvSpPr>
          <p:spPr>
            <a:xfrm>
              <a:off x="1121410" y="198120"/>
              <a:ext cx="347980" cy="43180"/>
            </a:xfrm>
            <a:custGeom>
              <a:avLst/>
              <a:gdLst/>
              <a:ahLst/>
              <a:cxnLst/>
              <a:rect l="l" t="t" r="r" b="b"/>
              <a:pathLst>
                <a:path w="347980" h="43180">
                  <a:moveTo>
                    <a:pt x="326390" y="0"/>
                  </a:moveTo>
                  <a:lnTo>
                    <a:pt x="21590" y="0"/>
                  </a:lnTo>
                  <a:cubicBezTo>
                    <a:pt x="10160" y="0"/>
                    <a:pt x="0" y="8890"/>
                    <a:pt x="0" y="21590"/>
                  </a:cubicBezTo>
                  <a:cubicBezTo>
                    <a:pt x="0" y="34290"/>
                    <a:pt x="10160" y="43180"/>
                    <a:pt x="21590" y="43180"/>
                  </a:cubicBezTo>
                  <a:lnTo>
                    <a:pt x="326390" y="43180"/>
                  </a:lnTo>
                  <a:cubicBezTo>
                    <a:pt x="337820" y="43180"/>
                    <a:pt x="347980" y="34290"/>
                    <a:pt x="347980" y="21590"/>
                  </a:cubicBezTo>
                  <a:cubicBezTo>
                    <a:pt x="347980" y="8890"/>
                    <a:pt x="337820" y="0"/>
                    <a:pt x="326390" y="0"/>
                  </a:cubicBezTo>
                  <a:close/>
                </a:path>
              </a:pathLst>
            </a:custGeom>
            <a:solidFill>
              <a:srgbClr val="5B5B5B"/>
            </a:solidFill>
          </p:spPr>
        </p:sp>
        <p:sp>
          <p:nvSpPr>
            <p:cNvPr id="22" name="Freeform 22"/>
            <p:cNvSpPr/>
            <p:nvPr/>
          </p:nvSpPr>
          <p:spPr>
            <a:xfrm>
              <a:off x="1578312" y="187909"/>
              <a:ext cx="66636" cy="63602"/>
            </a:xfrm>
            <a:custGeom>
              <a:avLst/>
              <a:gdLst/>
              <a:ahLst/>
              <a:cxnLst/>
              <a:rect l="l" t="t" r="r" b="b"/>
              <a:pathLst>
                <a:path w="66636" h="63602">
                  <a:moveTo>
                    <a:pt x="33318" y="51"/>
                  </a:moveTo>
                  <a:cubicBezTo>
                    <a:pt x="21941" y="0"/>
                    <a:pt x="11406" y="6040"/>
                    <a:pt x="5703" y="15885"/>
                  </a:cubicBezTo>
                  <a:cubicBezTo>
                    <a:pt x="0" y="25729"/>
                    <a:pt x="0" y="37873"/>
                    <a:pt x="5703" y="47717"/>
                  </a:cubicBezTo>
                  <a:cubicBezTo>
                    <a:pt x="11406" y="57562"/>
                    <a:pt x="21941" y="63602"/>
                    <a:pt x="33318" y="63551"/>
                  </a:cubicBezTo>
                  <a:cubicBezTo>
                    <a:pt x="44695" y="63602"/>
                    <a:pt x="55230" y="57562"/>
                    <a:pt x="60933" y="47717"/>
                  </a:cubicBezTo>
                  <a:cubicBezTo>
                    <a:pt x="66636" y="37873"/>
                    <a:pt x="66636" y="25729"/>
                    <a:pt x="60933" y="15885"/>
                  </a:cubicBezTo>
                  <a:cubicBezTo>
                    <a:pt x="55230" y="6040"/>
                    <a:pt x="44695" y="0"/>
                    <a:pt x="33318" y="51"/>
                  </a:cubicBezTo>
                  <a:close/>
                </a:path>
              </a:pathLst>
            </a:custGeom>
            <a:solidFill>
              <a:srgbClr val="5B5B5B"/>
            </a:solidFill>
          </p:spPr>
        </p:sp>
        <p:sp>
          <p:nvSpPr>
            <p:cNvPr id="23" name="Freeform 23"/>
            <p:cNvSpPr/>
            <p:nvPr/>
          </p:nvSpPr>
          <p:spPr>
            <a:xfrm>
              <a:off x="0" y="685800"/>
              <a:ext cx="27940" cy="213360"/>
            </a:xfrm>
            <a:custGeom>
              <a:avLst/>
              <a:gdLst/>
              <a:ahLst/>
              <a:cxnLst/>
              <a:rect l="l" t="t" r="r" b="b"/>
              <a:pathLst>
                <a:path w="27940" h="213360">
                  <a:moveTo>
                    <a:pt x="0" y="26670"/>
                  </a:moveTo>
                  <a:lnTo>
                    <a:pt x="0" y="185420"/>
                  </a:lnTo>
                  <a:cubicBezTo>
                    <a:pt x="0" y="200660"/>
                    <a:pt x="12700" y="213360"/>
                    <a:pt x="27940" y="21336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EBCEB5"/>
            </a:solidFill>
          </p:spPr>
        </p:sp>
        <p:sp>
          <p:nvSpPr>
            <p:cNvPr id="24" name="Freeform 24"/>
            <p:cNvSpPr/>
            <p:nvPr/>
          </p:nvSpPr>
          <p:spPr>
            <a:xfrm>
              <a:off x="0" y="1057910"/>
              <a:ext cx="27940" cy="384810"/>
            </a:xfrm>
            <a:custGeom>
              <a:avLst/>
              <a:gdLst/>
              <a:ahLst/>
              <a:cxnLst/>
              <a:rect l="l" t="t" r="r" b="b"/>
              <a:pathLst>
                <a:path w="27940" h="384810">
                  <a:moveTo>
                    <a:pt x="0" y="26670"/>
                  </a:moveTo>
                  <a:lnTo>
                    <a:pt x="0" y="356870"/>
                  </a:lnTo>
                  <a:cubicBezTo>
                    <a:pt x="0" y="372110"/>
                    <a:pt x="12700" y="384810"/>
                    <a:pt x="27940" y="384810"/>
                  </a:cubicBezTo>
                  <a:lnTo>
                    <a:pt x="27940" y="0"/>
                  </a:lnTo>
                  <a:cubicBezTo>
                    <a:pt x="12700" y="0"/>
                    <a:pt x="0" y="11430"/>
                    <a:pt x="0" y="26670"/>
                  </a:cubicBezTo>
                  <a:close/>
                </a:path>
              </a:pathLst>
            </a:custGeom>
            <a:solidFill>
              <a:srgbClr val="EBCEB5"/>
            </a:solidFill>
          </p:spPr>
        </p:sp>
        <p:sp>
          <p:nvSpPr>
            <p:cNvPr id="25" name="Freeform 25"/>
            <p:cNvSpPr/>
            <p:nvPr/>
          </p:nvSpPr>
          <p:spPr>
            <a:xfrm>
              <a:off x="0" y="1526540"/>
              <a:ext cx="27940" cy="386080"/>
            </a:xfrm>
            <a:custGeom>
              <a:avLst/>
              <a:gdLst/>
              <a:ahLst/>
              <a:cxnLst/>
              <a:rect l="l" t="t" r="r" b="b"/>
              <a:pathLst>
                <a:path w="27940" h="386080">
                  <a:moveTo>
                    <a:pt x="0" y="27940"/>
                  </a:moveTo>
                  <a:lnTo>
                    <a:pt x="0" y="358140"/>
                  </a:lnTo>
                  <a:cubicBezTo>
                    <a:pt x="0" y="373380"/>
                    <a:pt x="12700" y="386080"/>
                    <a:pt x="27940" y="386080"/>
                  </a:cubicBezTo>
                  <a:lnTo>
                    <a:pt x="27940" y="0"/>
                  </a:lnTo>
                  <a:cubicBezTo>
                    <a:pt x="12700" y="0"/>
                    <a:pt x="0" y="12700"/>
                    <a:pt x="0" y="27940"/>
                  </a:cubicBezTo>
                  <a:close/>
                </a:path>
              </a:pathLst>
            </a:custGeom>
            <a:solidFill>
              <a:srgbClr val="EBCEB5"/>
            </a:solidFill>
          </p:spPr>
        </p:sp>
        <p:sp>
          <p:nvSpPr>
            <p:cNvPr id="26" name="Freeform 26"/>
            <p:cNvSpPr/>
            <p:nvPr/>
          </p:nvSpPr>
          <p:spPr>
            <a:xfrm>
              <a:off x="2592070" y="1184910"/>
              <a:ext cx="27940" cy="618490"/>
            </a:xfrm>
            <a:custGeom>
              <a:avLst/>
              <a:gdLst/>
              <a:ahLst/>
              <a:cxnLst/>
              <a:rect l="l" t="t" r="r" b="b"/>
              <a:pathLst>
                <a:path w="27940" h="618490">
                  <a:moveTo>
                    <a:pt x="0" y="0"/>
                  </a:moveTo>
                  <a:lnTo>
                    <a:pt x="0" y="618490"/>
                  </a:lnTo>
                  <a:cubicBezTo>
                    <a:pt x="15240" y="618490"/>
                    <a:pt x="27940" y="605790"/>
                    <a:pt x="27940" y="590550"/>
                  </a:cubicBezTo>
                  <a:lnTo>
                    <a:pt x="27940" y="27940"/>
                  </a:lnTo>
                  <a:cubicBezTo>
                    <a:pt x="27940" y="12700"/>
                    <a:pt x="15240" y="0"/>
                    <a:pt x="0" y="0"/>
                  </a:cubicBezTo>
                  <a:close/>
                </a:path>
              </a:pathLst>
            </a:custGeom>
            <a:solidFill>
              <a:srgbClr val="EBCEB5"/>
            </a:solidFill>
          </p:spPr>
        </p:sp>
        <p:sp>
          <p:nvSpPr>
            <p:cNvPr id="27" name="Freeform 27"/>
            <p:cNvSpPr/>
            <p:nvPr/>
          </p:nvSpPr>
          <p:spPr>
            <a:xfrm>
              <a:off x="27940" y="0"/>
              <a:ext cx="2564130" cy="5182870"/>
            </a:xfrm>
            <a:custGeom>
              <a:avLst/>
              <a:gdLst/>
              <a:ahLst/>
              <a:cxnLst/>
              <a:rect l="l" t="t" r="r" b="b"/>
              <a:pathLst>
                <a:path w="2564130" h="5182870">
                  <a:moveTo>
                    <a:pt x="2564130" y="1184910"/>
                  </a:moveTo>
                  <a:lnTo>
                    <a:pt x="2564130" y="379730"/>
                  </a:lnTo>
                  <a:cubicBezTo>
                    <a:pt x="2564130" y="353060"/>
                    <a:pt x="2561590" y="327660"/>
                    <a:pt x="2556510" y="303530"/>
                  </a:cubicBezTo>
                  <a:cubicBezTo>
                    <a:pt x="2553970" y="290830"/>
                    <a:pt x="2551430" y="279400"/>
                    <a:pt x="2547620" y="266700"/>
                  </a:cubicBezTo>
                  <a:cubicBezTo>
                    <a:pt x="2542540" y="248920"/>
                    <a:pt x="2534920" y="231140"/>
                    <a:pt x="2527300" y="214630"/>
                  </a:cubicBezTo>
                  <a:cubicBezTo>
                    <a:pt x="2522220" y="203200"/>
                    <a:pt x="2515870" y="193040"/>
                    <a:pt x="2509520" y="182880"/>
                  </a:cubicBezTo>
                  <a:cubicBezTo>
                    <a:pt x="2503170" y="172720"/>
                    <a:pt x="2496820" y="162560"/>
                    <a:pt x="2489200" y="152400"/>
                  </a:cubicBezTo>
                  <a:cubicBezTo>
                    <a:pt x="2477770" y="137160"/>
                    <a:pt x="2466340" y="124460"/>
                    <a:pt x="2453640" y="110490"/>
                  </a:cubicBezTo>
                  <a:cubicBezTo>
                    <a:pt x="2444750" y="101600"/>
                    <a:pt x="2435860" y="93980"/>
                    <a:pt x="2426970" y="86360"/>
                  </a:cubicBezTo>
                  <a:cubicBezTo>
                    <a:pt x="2360930" y="31750"/>
                    <a:pt x="2277110" y="0"/>
                    <a:pt x="2185670" y="0"/>
                  </a:cubicBezTo>
                  <a:lnTo>
                    <a:pt x="379730" y="0"/>
                  </a:lnTo>
                  <a:cubicBezTo>
                    <a:pt x="288290" y="0"/>
                    <a:pt x="203200" y="33020"/>
                    <a:pt x="138430" y="86360"/>
                  </a:cubicBezTo>
                  <a:cubicBezTo>
                    <a:pt x="129540" y="93980"/>
                    <a:pt x="120650" y="102870"/>
                    <a:pt x="111760" y="110490"/>
                  </a:cubicBezTo>
                  <a:cubicBezTo>
                    <a:pt x="99060" y="123190"/>
                    <a:pt x="86360" y="137160"/>
                    <a:pt x="76200" y="152400"/>
                  </a:cubicBezTo>
                  <a:cubicBezTo>
                    <a:pt x="68580" y="162560"/>
                    <a:pt x="62230" y="172720"/>
                    <a:pt x="55880" y="182880"/>
                  </a:cubicBezTo>
                  <a:cubicBezTo>
                    <a:pt x="49530" y="193040"/>
                    <a:pt x="43180" y="204470"/>
                    <a:pt x="38100" y="214630"/>
                  </a:cubicBezTo>
                  <a:cubicBezTo>
                    <a:pt x="29210" y="232410"/>
                    <a:pt x="22860" y="248920"/>
                    <a:pt x="16510" y="266700"/>
                  </a:cubicBezTo>
                  <a:cubicBezTo>
                    <a:pt x="12700" y="279400"/>
                    <a:pt x="10160" y="290830"/>
                    <a:pt x="7620" y="303530"/>
                  </a:cubicBezTo>
                  <a:cubicBezTo>
                    <a:pt x="2540" y="327660"/>
                    <a:pt x="0" y="354330"/>
                    <a:pt x="0" y="379730"/>
                  </a:cubicBezTo>
                  <a:lnTo>
                    <a:pt x="0" y="4803140"/>
                  </a:lnTo>
                  <a:cubicBezTo>
                    <a:pt x="0" y="5012690"/>
                    <a:pt x="170180" y="5182870"/>
                    <a:pt x="379730" y="5182870"/>
                  </a:cubicBezTo>
                  <a:lnTo>
                    <a:pt x="2184400" y="5182870"/>
                  </a:lnTo>
                  <a:cubicBezTo>
                    <a:pt x="2393950" y="5182870"/>
                    <a:pt x="2564130" y="5012690"/>
                    <a:pt x="2564130" y="4803140"/>
                  </a:cubicBezTo>
                  <a:lnTo>
                    <a:pt x="2564130" y="1184910"/>
                  </a:lnTo>
                  <a:close/>
                  <a:moveTo>
                    <a:pt x="2538730" y="1184910"/>
                  </a:moveTo>
                  <a:lnTo>
                    <a:pt x="2538730" y="4804410"/>
                  </a:lnTo>
                  <a:cubicBezTo>
                    <a:pt x="2538730" y="4999990"/>
                    <a:pt x="2379980" y="5158740"/>
                    <a:pt x="2184400" y="5158740"/>
                  </a:cubicBezTo>
                  <a:lnTo>
                    <a:pt x="379730" y="5158740"/>
                  </a:lnTo>
                  <a:cubicBezTo>
                    <a:pt x="184150" y="5158740"/>
                    <a:pt x="25400" y="4999990"/>
                    <a:pt x="25400" y="4804410"/>
                  </a:cubicBezTo>
                  <a:lnTo>
                    <a:pt x="25400" y="381000"/>
                  </a:lnTo>
                  <a:cubicBezTo>
                    <a:pt x="25400" y="184150"/>
                    <a:pt x="184150" y="25400"/>
                    <a:pt x="379730" y="25400"/>
                  </a:cubicBezTo>
                  <a:lnTo>
                    <a:pt x="2184400" y="25400"/>
                  </a:lnTo>
                  <a:cubicBezTo>
                    <a:pt x="2379980" y="25400"/>
                    <a:pt x="2538730" y="184150"/>
                    <a:pt x="2538730" y="379730"/>
                  </a:cubicBezTo>
                  <a:lnTo>
                    <a:pt x="2538730" y="1184910"/>
                  </a:lnTo>
                  <a:close/>
                </a:path>
              </a:pathLst>
            </a:custGeom>
            <a:solidFill>
              <a:srgbClr val="FCE9D8"/>
            </a:solidFill>
          </p:spPr>
        </p:sp>
      </p:grpSp>
      <p:sp>
        <p:nvSpPr>
          <p:cNvPr id="28" name="TextBox 28"/>
          <p:cNvSpPr txBox="1"/>
          <p:nvPr/>
        </p:nvSpPr>
        <p:spPr>
          <a:xfrm>
            <a:off x="6506282" y="3006093"/>
            <a:ext cx="5275436" cy="20722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68"/>
              </a:lnSpc>
            </a:pPr>
            <a:r>
              <a:rPr lang="en-US" sz="8300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Other reminders</a:t>
            </a:r>
          </a:p>
        </p:txBody>
      </p:sp>
      <p:sp>
        <p:nvSpPr>
          <p:cNvPr id="29" name="TextBox 29"/>
          <p:cNvSpPr txBox="1"/>
          <p:nvPr/>
        </p:nvSpPr>
        <p:spPr>
          <a:xfrm>
            <a:off x="1058628" y="460115"/>
            <a:ext cx="5365187" cy="25711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3"/>
              </a:lnSpc>
            </a:pPr>
            <a:r>
              <a:rPr lang="en-US" sz="2725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PE will take place each Thursday afternoon.</a:t>
            </a:r>
          </a:p>
          <a:p>
            <a:pPr algn="ctr">
              <a:lnSpc>
                <a:spcPts val="4143"/>
              </a:lnSpc>
            </a:pPr>
            <a:r>
              <a:rPr lang="en-US" sz="2725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This term, we will developing skills in athletics. Trainers will be needed.</a:t>
            </a:r>
          </a:p>
        </p:txBody>
      </p:sp>
      <p:sp>
        <p:nvSpPr>
          <p:cNvPr id="30" name="TextBox 30"/>
          <p:cNvSpPr txBox="1"/>
          <p:nvPr/>
        </p:nvSpPr>
        <p:spPr>
          <a:xfrm>
            <a:off x="1287782" y="6465937"/>
            <a:ext cx="4167513" cy="15464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9"/>
              </a:lnSpc>
            </a:pPr>
            <a:r>
              <a:rPr lang="en-US" sz="2729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should bring their water bottles into the classroom each day</a:t>
            </a:r>
          </a:p>
        </p:txBody>
      </p:sp>
      <p:sp>
        <p:nvSpPr>
          <p:cNvPr id="31" name="TextBox 31"/>
          <p:cNvSpPr txBox="1"/>
          <p:nvPr/>
        </p:nvSpPr>
        <p:spPr>
          <a:xfrm>
            <a:off x="12677068" y="6868776"/>
            <a:ext cx="5069033" cy="26853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01"/>
              </a:lnSpc>
            </a:pPr>
            <a:r>
              <a:rPr lang="en-US" sz="2829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Please inform the class team if your child is allowed to walk home alone. This could be via email or a call to the office. </a:t>
            </a:r>
          </a:p>
        </p:txBody>
      </p:sp>
      <p:sp>
        <p:nvSpPr>
          <p:cNvPr id="32" name="TextBox 32"/>
          <p:cNvSpPr txBox="1"/>
          <p:nvPr/>
        </p:nvSpPr>
        <p:spPr>
          <a:xfrm>
            <a:off x="12735643" y="824189"/>
            <a:ext cx="5168706" cy="31180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9"/>
              </a:lnSpc>
            </a:pPr>
            <a:r>
              <a:rPr lang="en-US" sz="2729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Children should only bring a phone into school if they are walking to/from school alone. All phones must be handed into the office at the start of the day. </a:t>
            </a:r>
          </a:p>
        </p:txBody>
      </p:sp>
      <p:sp>
        <p:nvSpPr>
          <p:cNvPr id="33" name="Freeform 33"/>
          <p:cNvSpPr/>
          <p:nvPr/>
        </p:nvSpPr>
        <p:spPr>
          <a:xfrm rot="3787852">
            <a:off x="8172840" y="5686528"/>
            <a:ext cx="1296219" cy="585511"/>
          </a:xfrm>
          <a:custGeom>
            <a:avLst/>
            <a:gdLst/>
            <a:ahLst/>
            <a:cxnLst/>
            <a:rect l="l" t="t" r="r" b="b"/>
            <a:pathLst>
              <a:path w="1296219" h="585511">
                <a:moveTo>
                  <a:pt x="0" y="0"/>
                </a:moveTo>
                <a:lnTo>
                  <a:pt x="1296219" y="0"/>
                </a:lnTo>
                <a:lnTo>
                  <a:pt x="1296219" y="585511"/>
                </a:lnTo>
                <a:lnTo>
                  <a:pt x="0" y="585511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</p:spPr>
      </p:sp>
      <p:sp>
        <p:nvSpPr>
          <p:cNvPr id="34" name="Freeform 34"/>
          <p:cNvSpPr/>
          <p:nvPr/>
        </p:nvSpPr>
        <p:spPr>
          <a:xfrm>
            <a:off x="6350016" y="6628541"/>
            <a:ext cx="5431702" cy="3031877"/>
          </a:xfrm>
          <a:custGeom>
            <a:avLst/>
            <a:gdLst/>
            <a:ahLst/>
            <a:cxnLst/>
            <a:rect l="l" t="t" r="r" b="b"/>
            <a:pathLst>
              <a:path w="5431702" h="3031877">
                <a:moveTo>
                  <a:pt x="0" y="0"/>
                </a:moveTo>
                <a:lnTo>
                  <a:pt x="5431702" y="0"/>
                </a:lnTo>
                <a:lnTo>
                  <a:pt x="5431702" y="3031877"/>
                </a:lnTo>
                <a:lnTo>
                  <a:pt x="0" y="3031877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35" name="TextBox 35"/>
          <p:cNvSpPr txBox="1"/>
          <p:nvPr/>
        </p:nvSpPr>
        <p:spPr>
          <a:xfrm>
            <a:off x="6679555" y="6816020"/>
            <a:ext cx="5102162" cy="25711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143"/>
              </a:lnSpc>
            </a:pPr>
            <a:r>
              <a:rPr lang="en-US" sz="2725">
                <a:solidFill>
                  <a:srgbClr val="303030"/>
                </a:solidFill>
                <a:latin typeface="Playpen Sans"/>
                <a:ea typeface="Playpen Sans"/>
                <a:cs typeface="Playpen Sans"/>
                <a:sym typeface="Playpen Sans"/>
              </a:rPr>
              <a:t>Pencil cases are not required in Year 6. This is in an effort to promote good presentation and prevent any items going missing.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2514574" y="8661324"/>
            <a:ext cx="4277568" cy="2978743"/>
          </a:xfrm>
          <a:custGeom>
            <a:avLst/>
            <a:gdLst/>
            <a:ahLst/>
            <a:cxnLst/>
            <a:rect l="l" t="t" r="r" b="b"/>
            <a:pathLst>
              <a:path w="4277568" h="2978743">
                <a:moveTo>
                  <a:pt x="0" y="0"/>
                </a:moveTo>
                <a:lnTo>
                  <a:pt x="4277569" y="0"/>
                </a:lnTo>
                <a:lnTo>
                  <a:pt x="4277569" y="2978743"/>
                </a:lnTo>
                <a:lnTo>
                  <a:pt x="0" y="297874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7096905" y="3925196"/>
            <a:ext cx="2854557" cy="2956698"/>
          </a:xfrm>
          <a:custGeom>
            <a:avLst/>
            <a:gdLst/>
            <a:ahLst/>
            <a:cxnLst/>
            <a:rect l="l" t="t" r="r" b="b"/>
            <a:pathLst>
              <a:path w="2854557" h="2956698">
                <a:moveTo>
                  <a:pt x="0" y="0"/>
                </a:moveTo>
                <a:lnTo>
                  <a:pt x="2854557" y="0"/>
                </a:lnTo>
                <a:lnTo>
                  <a:pt x="2854557" y="2956698"/>
                </a:lnTo>
                <a:lnTo>
                  <a:pt x="0" y="29566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136496" y="8228619"/>
            <a:ext cx="3057281" cy="2751553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13011" y="7395331"/>
            <a:ext cx="4539051" cy="4810170"/>
          </a:xfrm>
          <a:custGeom>
            <a:avLst/>
            <a:gdLst/>
            <a:ahLst/>
            <a:cxnLst/>
            <a:rect l="l" t="t" r="r" b="b"/>
            <a:pathLst>
              <a:path w="4539051" h="4810170">
                <a:moveTo>
                  <a:pt x="0" y="0"/>
                </a:moveTo>
                <a:lnTo>
                  <a:pt x="4539051" y="0"/>
                </a:lnTo>
                <a:lnTo>
                  <a:pt x="4539051" y="4810170"/>
                </a:lnTo>
                <a:lnTo>
                  <a:pt x="0" y="48101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1029695" y="4662240"/>
            <a:ext cx="2058395" cy="3339578"/>
          </a:xfrm>
          <a:custGeom>
            <a:avLst/>
            <a:gdLst/>
            <a:ahLst/>
            <a:cxnLst/>
            <a:rect l="l" t="t" r="r" b="b"/>
            <a:pathLst>
              <a:path w="2058395" h="3339578">
                <a:moveTo>
                  <a:pt x="0" y="0"/>
                </a:moveTo>
                <a:lnTo>
                  <a:pt x="2058395" y="0"/>
                </a:lnTo>
                <a:lnTo>
                  <a:pt x="2058395" y="3339578"/>
                </a:lnTo>
                <a:lnTo>
                  <a:pt x="0" y="333957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>
            <a:off x="7426264" y="8847163"/>
            <a:ext cx="2906489" cy="3358338"/>
          </a:xfrm>
          <a:custGeom>
            <a:avLst/>
            <a:gdLst/>
            <a:ahLst/>
            <a:cxnLst/>
            <a:rect l="l" t="t" r="r" b="b"/>
            <a:pathLst>
              <a:path w="2906489" h="3358338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17096905" y="1028700"/>
            <a:ext cx="2886146" cy="2524065"/>
          </a:xfrm>
          <a:custGeom>
            <a:avLst/>
            <a:gdLst/>
            <a:ahLst/>
            <a:cxnLst/>
            <a:rect l="l" t="t" r="r" b="b"/>
            <a:pathLst>
              <a:path w="2886146" h="2524065">
                <a:moveTo>
                  <a:pt x="0" y="0"/>
                </a:moveTo>
                <a:lnTo>
                  <a:pt x="2886145" y="0"/>
                </a:lnTo>
                <a:lnTo>
                  <a:pt x="2886145" y="2524065"/>
                </a:lnTo>
                <a:lnTo>
                  <a:pt x="0" y="252406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0800000">
            <a:off x="10696671" y="9261214"/>
            <a:ext cx="5352421" cy="2530235"/>
          </a:xfrm>
          <a:custGeom>
            <a:avLst/>
            <a:gdLst/>
            <a:ahLst/>
            <a:cxnLst/>
            <a:rect l="l" t="t" r="r" b="b"/>
            <a:pathLst>
              <a:path w="5352421" h="2530235">
                <a:moveTo>
                  <a:pt x="0" y="0"/>
                </a:moveTo>
                <a:lnTo>
                  <a:pt x="5352421" y="0"/>
                </a:lnTo>
                <a:lnTo>
                  <a:pt x="5352421" y="2530235"/>
                </a:lnTo>
                <a:lnTo>
                  <a:pt x="0" y="253023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417113" y="-1667348"/>
            <a:ext cx="2477977" cy="3577131"/>
          </a:xfrm>
          <a:custGeom>
            <a:avLst/>
            <a:gdLst/>
            <a:ahLst/>
            <a:cxnLst/>
            <a:rect l="l" t="t" r="r" b="b"/>
            <a:pathLst>
              <a:path w="2477977" h="3577131">
                <a:moveTo>
                  <a:pt x="0" y="0"/>
                </a:moveTo>
                <a:lnTo>
                  <a:pt x="2477976" y="0"/>
                </a:lnTo>
                <a:lnTo>
                  <a:pt x="2477976" y="3577131"/>
                </a:lnTo>
                <a:lnTo>
                  <a:pt x="0" y="3577131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2" name="Freeform 12"/>
          <p:cNvSpPr/>
          <p:nvPr/>
        </p:nvSpPr>
        <p:spPr>
          <a:xfrm>
            <a:off x="2060863" y="-1667348"/>
            <a:ext cx="3006706" cy="2766169"/>
          </a:xfrm>
          <a:custGeom>
            <a:avLst/>
            <a:gdLst/>
            <a:ahLst/>
            <a:cxnLst/>
            <a:rect l="l" t="t" r="r" b="b"/>
            <a:pathLst>
              <a:path w="3006706" h="2766169">
                <a:moveTo>
                  <a:pt x="0" y="0"/>
                </a:moveTo>
                <a:lnTo>
                  <a:pt x="3006706" y="0"/>
                </a:lnTo>
                <a:lnTo>
                  <a:pt x="3006706" y="2766169"/>
                </a:lnTo>
                <a:lnTo>
                  <a:pt x="0" y="2766169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3" name="Freeform 13"/>
          <p:cNvSpPr/>
          <p:nvPr/>
        </p:nvSpPr>
        <p:spPr>
          <a:xfrm rot="4182716">
            <a:off x="5683694" y="-2327113"/>
            <a:ext cx="3249068" cy="4006698"/>
          </a:xfrm>
          <a:custGeom>
            <a:avLst/>
            <a:gdLst/>
            <a:ahLst/>
            <a:cxnLst/>
            <a:rect l="l" t="t" r="r" b="b"/>
            <a:pathLst>
              <a:path w="3249068" h="4006698">
                <a:moveTo>
                  <a:pt x="0" y="0"/>
                </a:moveTo>
                <a:lnTo>
                  <a:pt x="3249068" y="0"/>
                </a:lnTo>
                <a:lnTo>
                  <a:pt x="3249068" y="4006699"/>
                </a:lnTo>
                <a:lnTo>
                  <a:pt x="0" y="400669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4181395" y="-3285587"/>
            <a:ext cx="4859148" cy="4691287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5400000">
            <a:off x="10684014" y="-1843014"/>
            <a:ext cx="2262958" cy="3726427"/>
          </a:xfrm>
          <a:custGeom>
            <a:avLst/>
            <a:gdLst/>
            <a:ahLst/>
            <a:cxnLst/>
            <a:rect l="l" t="t" r="r" b="b"/>
            <a:pathLst>
              <a:path w="2262958" h="3726427">
                <a:moveTo>
                  <a:pt x="0" y="0"/>
                </a:moveTo>
                <a:lnTo>
                  <a:pt x="2262958" y="0"/>
                </a:lnTo>
                <a:lnTo>
                  <a:pt x="2262958" y="3726427"/>
                </a:lnTo>
                <a:lnTo>
                  <a:pt x="0" y="3726427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-972660" y="2160503"/>
            <a:ext cx="2001360" cy="2251018"/>
          </a:xfrm>
          <a:custGeom>
            <a:avLst/>
            <a:gdLst/>
            <a:ahLst/>
            <a:cxnLst/>
            <a:rect l="l" t="t" r="r" b="b"/>
            <a:pathLst>
              <a:path w="2001360" h="2251018">
                <a:moveTo>
                  <a:pt x="0" y="0"/>
                </a:moveTo>
                <a:lnTo>
                  <a:pt x="2001360" y="0"/>
                </a:lnTo>
                <a:lnTo>
                  <a:pt x="2001360" y="2251018"/>
                </a:lnTo>
                <a:lnTo>
                  <a:pt x="0" y="2251018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7" name="TextBox 17"/>
          <p:cNvSpPr txBox="1"/>
          <p:nvPr/>
        </p:nvSpPr>
        <p:spPr>
          <a:xfrm>
            <a:off x="4252714" y="1717591"/>
            <a:ext cx="9620177" cy="12001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699"/>
              </a:lnSpc>
            </a:pPr>
            <a:r>
              <a:rPr lang="en-US" sz="9999" spc="-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Key Dates</a:t>
            </a:r>
          </a:p>
        </p:txBody>
      </p:sp>
      <p:sp>
        <p:nvSpPr>
          <p:cNvPr id="18" name="Freeform 18"/>
          <p:cNvSpPr/>
          <p:nvPr/>
        </p:nvSpPr>
        <p:spPr>
          <a:xfrm>
            <a:off x="3234301" y="1151678"/>
            <a:ext cx="1018413" cy="20574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-10800000">
            <a:off x="13872891" y="1028700"/>
            <a:ext cx="1018413" cy="20574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56040" y="2981325"/>
            <a:ext cx="18231960" cy="65678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5599" u="sng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Dates for your diary:</a:t>
            </a:r>
          </a:p>
          <a:p>
            <a:pPr algn="ctr">
              <a:lnSpc>
                <a:spcPts val="6300"/>
              </a:lnSpc>
            </a:pPr>
            <a:r>
              <a:rPr lang="en-US" sz="45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17th October at 2:30pm - Year 6 wellness cafe (learning landing)</a:t>
            </a:r>
          </a:p>
          <a:p>
            <a:pPr algn="ctr">
              <a:lnSpc>
                <a:spcPts val="6300"/>
              </a:lnSpc>
            </a:pPr>
            <a:endParaRPr lang="en-US" sz="4500">
              <a:solidFill>
                <a:srgbClr val="2B2B2B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6300"/>
              </a:lnSpc>
            </a:pPr>
            <a:r>
              <a:rPr lang="en-US" sz="45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W/b 10th November - Parent consultation evenings</a:t>
            </a:r>
          </a:p>
          <a:p>
            <a:pPr algn="ctr">
              <a:lnSpc>
                <a:spcPts val="6300"/>
              </a:lnSpc>
            </a:pPr>
            <a:endParaRPr lang="en-US" sz="4500">
              <a:solidFill>
                <a:srgbClr val="2B2B2B"/>
              </a:solidFill>
              <a:latin typeface="Playpen Sans"/>
              <a:ea typeface="Playpen Sans"/>
              <a:cs typeface="Playpen Sans"/>
              <a:sym typeface="Playpen Sans"/>
            </a:endParaRPr>
          </a:p>
          <a:p>
            <a:pPr algn="ctr">
              <a:lnSpc>
                <a:spcPts val="6300"/>
              </a:lnSpc>
            </a:pPr>
            <a:r>
              <a:rPr lang="en-US" sz="4500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7th November - Year 6 trip to WWI trench experience in Elham (details to follow)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t="-9844" b="-9844"/>
            </a:stretch>
          </a:blipFill>
        </p:spPr>
      </p:sp>
      <p:sp>
        <p:nvSpPr>
          <p:cNvPr id="3" name="Freeform 3"/>
          <p:cNvSpPr/>
          <p:nvPr/>
        </p:nvSpPr>
        <p:spPr>
          <a:xfrm rot="1737559">
            <a:off x="2514574" y="8661324"/>
            <a:ext cx="4277568" cy="2978743"/>
          </a:xfrm>
          <a:custGeom>
            <a:avLst/>
            <a:gdLst/>
            <a:ahLst/>
            <a:cxnLst/>
            <a:rect l="l" t="t" r="r" b="b"/>
            <a:pathLst>
              <a:path w="4277568" h="2978743">
                <a:moveTo>
                  <a:pt x="0" y="0"/>
                </a:moveTo>
                <a:lnTo>
                  <a:pt x="4277569" y="0"/>
                </a:lnTo>
                <a:lnTo>
                  <a:pt x="4277569" y="2978743"/>
                </a:lnTo>
                <a:lnTo>
                  <a:pt x="0" y="2978743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4" name="Freeform 4"/>
          <p:cNvSpPr/>
          <p:nvPr/>
        </p:nvSpPr>
        <p:spPr>
          <a:xfrm>
            <a:off x="17096905" y="3925196"/>
            <a:ext cx="2854557" cy="2956698"/>
          </a:xfrm>
          <a:custGeom>
            <a:avLst/>
            <a:gdLst/>
            <a:ahLst/>
            <a:cxnLst/>
            <a:rect l="l" t="t" r="r" b="b"/>
            <a:pathLst>
              <a:path w="2854557" h="2956698">
                <a:moveTo>
                  <a:pt x="0" y="0"/>
                </a:moveTo>
                <a:lnTo>
                  <a:pt x="2854557" y="0"/>
                </a:lnTo>
                <a:lnTo>
                  <a:pt x="2854557" y="2956698"/>
                </a:lnTo>
                <a:lnTo>
                  <a:pt x="0" y="295669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5"/>
          <p:cNvSpPr/>
          <p:nvPr/>
        </p:nvSpPr>
        <p:spPr>
          <a:xfrm flipH="1">
            <a:off x="-1136496" y="8228619"/>
            <a:ext cx="3057281" cy="2751553"/>
          </a:xfrm>
          <a:custGeom>
            <a:avLst/>
            <a:gdLst/>
            <a:ahLst/>
            <a:cxnLst/>
            <a:rect l="l" t="t" r="r" b="b"/>
            <a:pathLst>
              <a:path w="3057281" h="2751553">
                <a:moveTo>
                  <a:pt x="3057281" y="0"/>
                </a:moveTo>
                <a:lnTo>
                  <a:pt x="0" y="0"/>
                </a:lnTo>
                <a:lnTo>
                  <a:pt x="0" y="2751552"/>
                </a:lnTo>
                <a:lnTo>
                  <a:pt x="3057281" y="2751552"/>
                </a:lnTo>
                <a:lnTo>
                  <a:pt x="3057281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</p:sp>
      <p:sp>
        <p:nvSpPr>
          <p:cNvPr id="6" name="Freeform 6"/>
          <p:cNvSpPr/>
          <p:nvPr/>
        </p:nvSpPr>
        <p:spPr>
          <a:xfrm>
            <a:off x="16413011" y="7395331"/>
            <a:ext cx="4539051" cy="4810170"/>
          </a:xfrm>
          <a:custGeom>
            <a:avLst/>
            <a:gdLst/>
            <a:ahLst/>
            <a:cxnLst/>
            <a:rect l="l" t="t" r="r" b="b"/>
            <a:pathLst>
              <a:path w="4539051" h="4810170">
                <a:moveTo>
                  <a:pt x="0" y="0"/>
                </a:moveTo>
                <a:lnTo>
                  <a:pt x="4539051" y="0"/>
                </a:lnTo>
                <a:lnTo>
                  <a:pt x="4539051" y="4810170"/>
                </a:lnTo>
                <a:lnTo>
                  <a:pt x="0" y="4810170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7"/>
          <p:cNvSpPr/>
          <p:nvPr/>
        </p:nvSpPr>
        <p:spPr>
          <a:xfrm>
            <a:off x="-1029695" y="4662240"/>
            <a:ext cx="2058395" cy="3339578"/>
          </a:xfrm>
          <a:custGeom>
            <a:avLst/>
            <a:gdLst/>
            <a:ahLst/>
            <a:cxnLst/>
            <a:rect l="l" t="t" r="r" b="b"/>
            <a:pathLst>
              <a:path w="2058395" h="3339578">
                <a:moveTo>
                  <a:pt x="0" y="0"/>
                </a:moveTo>
                <a:lnTo>
                  <a:pt x="2058395" y="0"/>
                </a:lnTo>
                <a:lnTo>
                  <a:pt x="2058395" y="3339578"/>
                </a:lnTo>
                <a:lnTo>
                  <a:pt x="0" y="333957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8" name="Freeform 8"/>
          <p:cNvSpPr/>
          <p:nvPr/>
        </p:nvSpPr>
        <p:spPr>
          <a:xfrm>
            <a:off x="7426264" y="8847163"/>
            <a:ext cx="2906489" cy="3358338"/>
          </a:xfrm>
          <a:custGeom>
            <a:avLst/>
            <a:gdLst/>
            <a:ahLst/>
            <a:cxnLst/>
            <a:rect l="l" t="t" r="r" b="b"/>
            <a:pathLst>
              <a:path w="2906489" h="3358338">
                <a:moveTo>
                  <a:pt x="0" y="0"/>
                </a:moveTo>
                <a:lnTo>
                  <a:pt x="2906488" y="0"/>
                </a:lnTo>
                <a:lnTo>
                  <a:pt x="2906488" y="3358338"/>
                </a:lnTo>
                <a:lnTo>
                  <a:pt x="0" y="3358338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9" name="Freeform 9"/>
          <p:cNvSpPr/>
          <p:nvPr/>
        </p:nvSpPr>
        <p:spPr>
          <a:xfrm>
            <a:off x="17096905" y="1028700"/>
            <a:ext cx="2886146" cy="2524065"/>
          </a:xfrm>
          <a:custGeom>
            <a:avLst/>
            <a:gdLst/>
            <a:ahLst/>
            <a:cxnLst/>
            <a:rect l="l" t="t" r="r" b="b"/>
            <a:pathLst>
              <a:path w="2886146" h="2524065">
                <a:moveTo>
                  <a:pt x="0" y="0"/>
                </a:moveTo>
                <a:lnTo>
                  <a:pt x="2886145" y="0"/>
                </a:lnTo>
                <a:lnTo>
                  <a:pt x="2886145" y="2524065"/>
                </a:lnTo>
                <a:lnTo>
                  <a:pt x="0" y="2524065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/>
            </a:stretch>
          </a:blipFill>
        </p:spPr>
      </p:sp>
      <p:sp>
        <p:nvSpPr>
          <p:cNvPr id="10" name="Freeform 10"/>
          <p:cNvSpPr/>
          <p:nvPr/>
        </p:nvSpPr>
        <p:spPr>
          <a:xfrm rot="-10800000">
            <a:off x="10696671" y="9261214"/>
            <a:ext cx="5352421" cy="2530235"/>
          </a:xfrm>
          <a:custGeom>
            <a:avLst/>
            <a:gdLst/>
            <a:ahLst/>
            <a:cxnLst/>
            <a:rect l="l" t="t" r="r" b="b"/>
            <a:pathLst>
              <a:path w="5352421" h="2530235">
                <a:moveTo>
                  <a:pt x="0" y="0"/>
                </a:moveTo>
                <a:lnTo>
                  <a:pt x="5352421" y="0"/>
                </a:lnTo>
                <a:lnTo>
                  <a:pt x="5352421" y="2530235"/>
                </a:lnTo>
                <a:lnTo>
                  <a:pt x="0" y="2530235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/>
            </a:stretch>
          </a:blipFill>
        </p:spPr>
      </p:sp>
      <p:sp>
        <p:nvSpPr>
          <p:cNvPr id="11" name="Freeform 11"/>
          <p:cNvSpPr/>
          <p:nvPr/>
        </p:nvSpPr>
        <p:spPr>
          <a:xfrm>
            <a:off x="-417113" y="-1667348"/>
            <a:ext cx="2477977" cy="3577131"/>
          </a:xfrm>
          <a:custGeom>
            <a:avLst/>
            <a:gdLst/>
            <a:ahLst/>
            <a:cxnLst/>
            <a:rect l="l" t="t" r="r" b="b"/>
            <a:pathLst>
              <a:path w="2477977" h="3577131">
                <a:moveTo>
                  <a:pt x="0" y="0"/>
                </a:moveTo>
                <a:lnTo>
                  <a:pt x="2477976" y="0"/>
                </a:lnTo>
                <a:lnTo>
                  <a:pt x="2477976" y="3577131"/>
                </a:lnTo>
                <a:lnTo>
                  <a:pt x="0" y="3577131"/>
                </a:lnTo>
                <a:lnTo>
                  <a:pt x="0" y="0"/>
                </a:lnTo>
                <a:close/>
              </a:path>
            </a:pathLst>
          </a:custGeom>
          <a:blipFill>
            <a:blip r:embed="rId19">
              <a:extLst>
                <a:ext uri="{96DAC541-7B7A-43D3-8B79-37D633B846F1}">
                  <asvg:svgBlip xmlns:asvg="http://schemas.microsoft.com/office/drawing/2016/SVG/main" r:embed="rId2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2" name="Freeform 12"/>
          <p:cNvSpPr/>
          <p:nvPr/>
        </p:nvSpPr>
        <p:spPr>
          <a:xfrm>
            <a:off x="2060863" y="-1667348"/>
            <a:ext cx="3006706" cy="2766169"/>
          </a:xfrm>
          <a:custGeom>
            <a:avLst/>
            <a:gdLst/>
            <a:ahLst/>
            <a:cxnLst/>
            <a:rect l="l" t="t" r="r" b="b"/>
            <a:pathLst>
              <a:path w="3006706" h="2766169">
                <a:moveTo>
                  <a:pt x="0" y="0"/>
                </a:moveTo>
                <a:lnTo>
                  <a:pt x="3006706" y="0"/>
                </a:lnTo>
                <a:lnTo>
                  <a:pt x="3006706" y="2766169"/>
                </a:lnTo>
                <a:lnTo>
                  <a:pt x="0" y="2766169"/>
                </a:lnTo>
                <a:lnTo>
                  <a:pt x="0" y="0"/>
                </a:lnTo>
                <a:close/>
              </a:path>
            </a:pathLst>
          </a:custGeom>
          <a:blipFill>
            <a:blip r:embed="rId21">
              <a:extLst>
                <a:ext uri="{96DAC541-7B7A-43D3-8B79-37D633B846F1}">
                  <asvg:svgBlip xmlns:asvg="http://schemas.microsoft.com/office/drawing/2016/SVG/main" r:embed="rId22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3" name="Freeform 13"/>
          <p:cNvSpPr/>
          <p:nvPr/>
        </p:nvSpPr>
        <p:spPr>
          <a:xfrm rot="4182716">
            <a:off x="5683694" y="-2327113"/>
            <a:ext cx="3249068" cy="4006698"/>
          </a:xfrm>
          <a:custGeom>
            <a:avLst/>
            <a:gdLst/>
            <a:ahLst/>
            <a:cxnLst/>
            <a:rect l="l" t="t" r="r" b="b"/>
            <a:pathLst>
              <a:path w="3249068" h="4006698">
                <a:moveTo>
                  <a:pt x="0" y="0"/>
                </a:moveTo>
                <a:lnTo>
                  <a:pt x="3249068" y="0"/>
                </a:lnTo>
                <a:lnTo>
                  <a:pt x="3249068" y="4006699"/>
                </a:lnTo>
                <a:lnTo>
                  <a:pt x="0" y="4006699"/>
                </a:lnTo>
                <a:lnTo>
                  <a:pt x="0" y="0"/>
                </a:lnTo>
                <a:close/>
              </a:path>
            </a:pathLst>
          </a:custGeom>
          <a:blipFill>
            <a:blip r:embed="rId23">
              <a:extLst>
                <a:ext uri="{96DAC541-7B7A-43D3-8B79-37D633B846F1}">
                  <asvg:svgBlip xmlns:asvg="http://schemas.microsoft.com/office/drawing/2016/SVG/main" r:embed="rId24"/>
                </a:ext>
              </a:extLst>
            </a:blip>
            <a:stretch>
              <a:fillRect/>
            </a:stretch>
          </a:blipFill>
        </p:spPr>
      </p:sp>
      <p:sp>
        <p:nvSpPr>
          <p:cNvPr id="14" name="Freeform 14"/>
          <p:cNvSpPr/>
          <p:nvPr/>
        </p:nvSpPr>
        <p:spPr>
          <a:xfrm>
            <a:off x="14181395" y="-3285587"/>
            <a:ext cx="4859148" cy="4691287"/>
          </a:xfrm>
          <a:custGeom>
            <a:avLst/>
            <a:gdLst/>
            <a:ahLst/>
            <a:cxnLst/>
            <a:rect l="l" t="t" r="r" b="b"/>
            <a:pathLst>
              <a:path w="4859148" h="4691287">
                <a:moveTo>
                  <a:pt x="0" y="0"/>
                </a:moveTo>
                <a:lnTo>
                  <a:pt x="4859148" y="0"/>
                </a:lnTo>
                <a:lnTo>
                  <a:pt x="4859148" y="4691287"/>
                </a:lnTo>
                <a:lnTo>
                  <a:pt x="0" y="4691287"/>
                </a:lnTo>
                <a:lnTo>
                  <a:pt x="0" y="0"/>
                </a:lnTo>
                <a:close/>
              </a:path>
            </a:pathLst>
          </a:custGeom>
          <a:blipFill>
            <a:blip r:embed="rId25">
              <a:extLst>
                <a:ext uri="{96DAC541-7B7A-43D3-8B79-37D633B846F1}">
                  <asvg:svgBlip xmlns:asvg="http://schemas.microsoft.com/office/drawing/2016/SVG/main" r:embed="rId26"/>
                </a:ext>
              </a:extLst>
            </a:blip>
            <a:stretch>
              <a:fillRect/>
            </a:stretch>
          </a:blipFill>
        </p:spPr>
      </p:sp>
      <p:sp>
        <p:nvSpPr>
          <p:cNvPr id="15" name="Freeform 15"/>
          <p:cNvSpPr/>
          <p:nvPr/>
        </p:nvSpPr>
        <p:spPr>
          <a:xfrm rot="5400000">
            <a:off x="10684014" y="-1843014"/>
            <a:ext cx="2262958" cy="3726427"/>
          </a:xfrm>
          <a:custGeom>
            <a:avLst/>
            <a:gdLst/>
            <a:ahLst/>
            <a:cxnLst/>
            <a:rect l="l" t="t" r="r" b="b"/>
            <a:pathLst>
              <a:path w="2262958" h="3726427">
                <a:moveTo>
                  <a:pt x="0" y="0"/>
                </a:moveTo>
                <a:lnTo>
                  <a:pt x="2262958" y="0"/>
                </a:lnTo>
                <a:lnTo>
                  <a:pt x="2262958" y="3726427"/>
                </a:lnTo>
                <a:lnTo>
                  <a:pt x="0" y="3726427"/>
                </a:lnTo>
                <a:lnTo>
                  <a:pt x="0" y="0"/>
                </a:lnTo>
                <a:close/>
              </a:path>
            </a:pathLst>
          </a:custGeom>
          <a:blipFill>
            <a:blip r:embed="rId27">
              <a:extLst>
                <a:ext uri="{96DAC541-7B7A-43D3-8B79-37D633B846F1}">
                  <asvg:svgBlip xmlns:asvg="http://schemas.microsoft.com/office/drawing/2016/SVG/main" r:embed="rId28"/>
                </a:ext>
              </a:extLst>
            </a:blip>
            <a:stretch>
              <a:fillRect/>
            </a:stretch>
          </a:blipFill>
        </p:spPr>
      </p:sp>
      <p:sp>
        <p:nvSpPr>
          <p:cNvPr id="16" name="Freeform 16"/>
          <p:cNvSpPr/>
          <p:nvPr/>
        </p:nvSpPr>
        <p:spPr>
          <a:xfrm>
            <a:off x="-972660" y="2160503"/>
            <a:ext cx="2001360" cy="2251018"/>
          </a:xfrm>
          <a:custGeom>
            <a:avLst/>
            <a:gdLst/>
            <a:ahLst/>
            <a:cxnLst/>
            <a:rect l="l" t="t" r="r" b="b"/>
            <a:pathLst>
              <a:path w="2001360" h="2251018">
                <a:moveTo>
                  <a:pt x="0" y="0"/>
                </a:moveTo>
                <a:lnTo>
                  <a:pt x="2001360" y="0"/>
                </a:lnTo>
                <a:lnTo>
                  <a:pt x="2001360" y="2251018"/>
                </a:lnTo>
                <a:lnTo>
                  <a:pt x="0" y="2251018"/>
                </a:lnTo>
                <a:lnTo>
                  <a:pt x="0" y="0"/>
                </a:lnTo>
                <a:close/>
              </a:path>
            </a:pathLst>
          </a:custGeom>
          <a:blipFill>
            <a:blip r:embed="rId29">
              <a:extLst>
                <a:ext uri="{96DAC541-7B7A-43D3-8B79-37D633B846F1}">
                  <asvg:svgBlip xmlns:asvg="http://schemas.microsoft.com/office/drawing/2016/SVG/main" r:embed="rId30"/>
                </a:ext>
              </a:extLst>
            </a:blip>
            <a:stretch>
              <a:fillRect/>
            </a:stretch>
          </a:blipFill>
          <a:ln cap="sq">
            <a:noFill/>
            <a:prstDash val="solid"/>
            <a:miter/>
          </a:ln>
        </p:spPr>
      </p:sp>
      <p:sp>
        <p:nvSpPr>
          <p:cNvPr id="17" name="TextBox 17"/>
          <p:cNvSpPr txBox="1"/>
          <p:nvPr/>
        </p:nvSpPr>
        <p:spPr>
          <a:xfrm>
            <a:off x="4252714" y="1717591"/>
            <a:ext cx="9620177" cy="120014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8699"/>
              </a:lnSpc>
            </a:pPr>
            <a:r>
              <a:rPr lang="en-US" sz="9999" spc="-1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Any questions?</a:t>
            </a:r>
          </a:p>
        </p:txBody>
      </p:sp>
      <p:sp>
        <p:nvSpPr>
          <p:cNvPr id="18" name="Freeform 18"/>
          <p:cNvSpPr/>
          <p:nvPr/>
        </p:nvSpPr>
        <p:spPr>
          <a:xfrm>
            <a:off x="3234301" y="1151678"/>
            <a:ext cx="1018413" cy="20574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19" name="Freeform 19"/>
          <p:cNvSpPr/>
          <p:nvPr/>
        </p:nvSpPr>
        <p:spPr>
          <a:xfrm rot="-10800000">
            <a:off x="13872891" y="1028700"/>
            <a:ext cx="1018413" cy="2057400"/>
          </a:xfrm>
          <a:custGeom>
            <a:avLst/>
            <a:gdLst/>
            <a:ahLst/>
            <a:cxnLst/>
            <a:rect l="l" t="t" r="r" b="b"/>
            <a:pathLst>
              <a:path w="1018413" h="2057400">
                <a:moveTo>
                  <a:pt x="0" y="0"/>
                </a:moveTo>
                <a:lnTo>
                  <a:pt x="1018413" y="0"/>
                </a:lnTo>
                <a:lnTo>
                  <a:pt x="1018413" y="2057400"/>
                </a:lnTo>
                <a:lnTo>
                  <a:pt x="0" y="2057400"/>
                </a:lnTo>
                <a:lnTo>
                  <a:pt x="0" y="0"/>
                </a:lnTo>
                <a:close/>
              </a:path>
            </a:pathLst>
          </a:custGeom>
          <a:blipFill>
            <a:blip r:embed="rId31">
              <a:extLst>
                <a:ext uri="{96DAC541-7B7A-43D3-8B79-37D633B846F1}">
                  <asvg:svgBlip xmlns:asvg="http://schemas.microsoft.com/office/drawing/2016/SVG/main" r:embed="rId32"/>
                </a:ext>
              </a:extLst>
            </a:blip>
            <a:stretch>
              <a:fillRect/>
            </a:stretch>
          </a:blipFill>
        </p:spPr>
      </p:sp>
      <p:sp>
        <p:nvSpPr>
          <p:cNvPr id="20" name="TextBox 20"/>
          <p:cNvSpPr txBox="1"/>
          <p:nvPr/>
        </p:nvSpPr>
        <p:spPr>
          <a:xfrm>
            <a:off x="217026" y="3637985"/>
            <a:ext cx="18070974" cy="29343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839"/>
              </a:lnSpc>
            </a:pPr>
            <a:r>
              <a:rPr lang="en-US" sz="5599" u="sng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Year 6 Request - Donations of wet play games</a:t>
            </a:r>
          </a:p>
          <a:p>
            <a:pPr algn="ctr">
              <a:lnSpc>
                <a:spcPts val="7839"/>
              </a:lnSpc>
            </a:pPr>
            <a:r>
              <a:rPr lang="en-US" sz="5599">
                <a:solidFill>
                  <a:srgbClr val="2B2B2B"/>
                </a:solidFill>
                <a:latin typeface="Playpen Sans"/>
                <a:ea typeface="Playpen Sans"/>
                <a:cs typeface="Playpen Sans"/>
                <a:sym typeface="Playpen Sans"/>
              </a:rPr>
              <a:t>Any board games, card games, puzzles, Lego etc. would be greatly appreciated.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570</Words>
  <Application>Microsoft Office PowerPoint</Application>
  <PresentationFormat>Custom</PresentationFormat>
  <Paragraphs>54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Playpen Sans</vt:lpstr>
      <vt:lpstr>Calibri</vt:lpstr>
      <vt:lpstr>Playpen Sans 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6 Welcome Meeting</dc:title>
  <dc:creator>Beth Creed</dc:creator>
  <cp:lastModifiedBy>Beth Creed</cp:lastModifiedBy>
  <cp:revision>1</cp:revision>
  <dcterms:created xsi:type="dcterms:W3CDTF">2006-08-16T00:00:00Z</dcterms:created>
  <dcterms:modified xsi:type="dcterms:W3CDTF">2025-10-06T14:14:55Z</dcterms:modified>
  <dc:identifier>DAGN6-j0Pk4</dc:identifier>
</cp:coreProperties>
</file>