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67" r:id="rId5"/>
    <p:sldId id="260" r:id="rId6"/>
    <p:sldId id="261" r:id="rId7"/>
    <p:sldId id="268" r:id="rId8"/>
    <p:sldId id="269" r:id="rId9"/>
    <p:sldId id="262" r:id="rId10"/>
    <p:sldId id="259"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720" y="9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2F1AD21-5411-4782-808B-A41C291BD284}"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3620769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F1AD21-5411-4782-808B-A41C291BD284}"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35301760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2F1AD21-5411-4782-808B-A41C291BD284}"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30942816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2F1AD21-5411-4782-808B-A41C291BD284}"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638643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2F1AD21-5411-4782-808B-A41C291BD284}" type="datetimeFigureOut">
              <a:rPr lang="en-GB" smtClean="0"/>
              <a:t>08/09/2026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19965296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2F1AD21-5411-4782-808B-A41C291BD284}" type="datetimeFigureOut">
              <a:rPr lang="en-GB" smtClean="0"/>
              <a:t>08/09/2026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4192225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2F1AD21-5411-4782-808B-A41C291BD284}" type="datetimeFigureOut">
              <a:rPr lang="en-GB" smtClean="0"/>
              <a:t>08/09/2026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39489317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2F1AD21-5411-4782-808B-A41C291BD284}"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35304909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8DDEEA-EB6F-4B9A-A042-9E9CA0265A37}" type="slidenum">
              <a:rPr lang="en-GB" smtClean="0"/>
              <a:t>‹#›</a:t>
            </a:fld>
            <a:endParaRPr lang="en-GB"/>
          </a:p>
        </p:txBody>
      </p:sp>
      <p:sp>
        <p:nvSpPr>
          <p:cNvPr id="5" name="Date Placeholder 4"/>
          <p:cNvSpPr>
            <a:spLocks noGrp="1"/>
          </p:cNvSpPr>
          <p:nvPr>
            <p:ph type="dt" sz="half" idx="10"/>
          </p:nvPr>
        </p:nvSpPr>
        <p:spPr/>
        <p:txBody>
          <a:bodyPr/>
          <a:lstStyle/>
          <a:p>
            <a:fld id="{52F1AD21-5411-4782-808B-A41C291BD284}" type="datetimeFigureOut">
              <a:rPr lang="en-GB" smtClean="0"/>
              <a:t>08/09/2026</a:t>
            </a:fld>
            <a:endParaRPr lang="en-GB"/>
          </a:p>
        </p:txBody>
      </p:sp>
    </p:spTree>
    <p:extLst>
      <p:ext uri="{BB962C8B-B14F-4D97-AF65-F5344CB8AC3E}">
        <p14:creationId xmlns:p14="http://schemas.microsoft.com/office/powerpoint/2010/main" val="9144221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2F1AD21-5411-4782-808B-A41C291BD284}"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27999860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2F1AD21-5411-4782-808B-A41C291BD284}"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8DDEEA-EB6F-4B9A-A042-9E9CA0265A3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582559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2F1AD21-5411-4782-808B-A41C291BD284}"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5260080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2F1AD21-5411-4782-808B-A41C291BD284}"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8DDEEA-EB6F-4B9A-A042-9E9CA0265A3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1168565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2F1AD21-5411-4782-808B-A41C291BD284}"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12405294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F1AD21-5411-4782-808B-A41C291BD284}"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30587256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F1AD21-5411-4782-808B-A41C291BD284}"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16021866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2F1AD21-5411-4782-808B-A41C291BD284}" type="datetimeFigureOut">
              <a:rPr lang="en-GB" smtClean="0"/>
              <a:t>08/09/2026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58DDEEA-EB6F-4B9A-A042-9E9CA0265A37}" type="slidenum">
              <a:rPr lang="en-GB" smtClean="0"/>
              <a:t>‹#›</a:t>
            </a:fld>
            <a:endParaRPr lang="en-GB"/>
          </a:p>
        </p:txBody>
      </p:sp>
    </p:spTree>
    <p:extLst>
      <p:ext uri="{BB962C8B-B14F-4D97-AF65-F5344CB8AC3E}">
        <p14:creationId xmlns:p14="http://schemas.microsoft.com/office/powerpoint/2010/main" val="427200740"/>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vale-view.kent.sch.uk/"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AF16B-438F-4423-84A3-964599FA6E57}"/>
              </a:ext>
            </a:extLst>
          </p:cNvPr>
          <p:cNvSpPr>
            <a:spLocks noGrp="1"/>
          </p:cNvSpPr>
          <p:nvPr>
            <p:ph type="ctrTitle"/>
          </p:nvPr>
        </p:nvSpPr>
        <p:spPr>
          <a:xfrm>
            <a:off x="2009987" y="2198794"/>
            <a:ext cx="7766936" cy="1646302"/>
          </a:xfrm>
        </p:spPr>
        <p:txBody>
          <a:bodyPr/>
          <a:lstStyle/>
          <a:p>
            <a:pPr algn="ctr"/>
            <a:r>
              <a:rPr lang="en-GB" dirty="0">
                <a:solidFill>
                  <a:schemeClr val="accent2">
                    <a:lumMod val="75000"/>
                  </a:schemeClr>
                </a:solidFill>
              </a:rPr>
              <a:t>Welcome to Year 3</a:t>
            </a:r>
          </a:p>
        </p:txBody>
      </p:sp>
      <p:sp>
        <p:nvSpPr>
          <p:cNvPr id="3" name="Subtitle 2">
            <a:extLst>
              <a:ext uri="{FF2B5EF4-FFF2-40B4-BE49-F238E27FC236}">
                <a16:creationId xmlns:a16="http://schemas.microsoft.com/office/drawing/2014/main" id="{67D97913-54B3-4A21-9209-29F6E08AD8EF}"/>
              </a:ext>
            </a:extLst>
          </p:cNvPr>
          <p:cNvSpPr>
            <a:spLocks noGrp="1"/>
          </p:cNvSpPr>
          <p:nvPr>
            <p:ph type="subTitle" idx="1"/>
          </p:nvPr>
        </p:nvSpPr>
        <p:spPr>
          <a:xfrm>
            <a:off x="1138950" y="4023182"/>
            <a:ext cx="7766936" cy="1096899"/>
          </a:xfrm>
        </p:spPr>
        <p:txBody>
          <a:bodyPr/>
          <a:lstStyle/>
          <a:p>
            <a:r>
              <a:rPr lang="en-GB" dirty="0"/>
              <a:t>Thank you for coming!</a:t>
            </a:r>
          </a:p>
        </p:txBody>
      </p:sp>
      <p:pic>
        <p:nvPicPr>
          <p:cNvPr id="6" name="Picture 5">
            <a:extLst>
              <a:ext uri="{FF2B5EF4-FFF2-40B4-BE49-F238E27FC236}">
                <a16:creationId xmlns:a16="http://schemas.microsoft.com/office/drawing/2014/main" id="{0E5F4C30-90E9-4043-9688-0FF6F68148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10403" y="-105969"/>
            <a:ext cx="4636918" cy="3280738"/>
          </a:xfrm>
          <a:prstGeom prst="rect">
            <a:avLst/>
          </a:prstGeom>
        </p:spPr>
      </p:pic>
    </p:spTree>
    <p:extLst>
      <p:ext uri="{BB962C8B-B14F-4D97-AF65-F5344CB8AC3E}">
        <p14:creationId xmlns:p14="http://schemas.microsoft.com/office/powerpoint/2010/main" val="32014327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74E1195-CF3B-4BE6-A648-1E2A937B6C9B}"/>
              </a:ext>
            </a:extLst>
          </p:cNvPr>
          <p:cNvSpPr txBox="1"/>
          <p:nvPr/>
        </p:nvSpPr>
        <p:spPr>
          <a:xfrm>
            <a:off x="737503" y="699502"/>
            <a:ext cx="6223247" cy="646331"/>
          </a:xfrm>
          <a:prstGeom prst="rect">
            <a:avLst/>
          </a:prstGeom>
          <a:noFill/>
        </p:spPr>
        <p:txBody>
          <a:bodyPr wrap="square" rtlCol="0">
            <a:spAutoFit/>
          </a:bodyPr>
          <a:lstStyle/>
          <a:p>
            <a:r>
              <a:rPr lang="en-GB" sz="3600" dirty="0">
                <a:solidFill>
                  <a:schemeClr val="accent2">
                    <a:lumMod val="75000"/>
                  </a:schemeClr>
                </a:solidFill>
              </a:rPr>
              <a:t>The Year 3 Team </a:t>
            </a:r>
          </a:p>
        </p:txBody>
      </p:sp>
      <p:sp>
        <p:nvSpPr>
          <p:cNvPr id="4" name="Rectangle 1">
            <a:extLst>
              <a:ext uri="{FF2B5EF4-FFF2-40B4-BE49-F238E27FC236}">
                <a16:creationId xmlns:a16="http://schemas.microsoft.com/office/drawing/2014/main" id="{C3BF9D65-8BC3-470D-BD76-89D00DC9109C}"/>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1" name="TextBox 10">
            <a:extLst>
              <a:ext uri="{FF2B5EF4-FFF2-40B4-BE49-F238E27FC236}">
                <a16:creationId xmlns:a16="http://schemas.microsoft.com/office/drawing/2014/main" id="{67DE6D80-3132-4AEE-BAFF-35BE8B22AE9E}"/>
              </a:ext>
            </a:extLst>
          </p:cNvPr>
          <p:cNvSpPr txBox="1"/>
          <p:nvPr/>
        </p:nvSpPr>
        <p:spPr>
          <a:xfrm>
            <a:off x="737503" y="2348751"/>
            <a:ext cx="7447275" cy="1754326"/>
          </a:xfrm>
          <a:prstGeom prst="rect">
            <a:avLst/>
          </a:prstGeom>
          <a:noFill/>
        </p:spPr>
        <p:txBody>
          <a:bodyPr wrap="square" rtlCol="0">
            <a:spAutoFit/>
          </a:bodyPr>
          <a:lstStyle/>
          <a:p>
            <a:r>
              <a:rPr lang="en-GB" sz="3600" dirty="0"/>
              <a:t>Class Teacher – Miss Morrison</a:t>
            </a:r>
          </a:p>
          <a:p>
            <a:endParaRPr lang="en-GB" sz="3600" dirty="0"/>
          </a:p>
          <a:p>
            <a:r>
              <a:rPr lang="en-GB" sz="3600" dirty="0"/>
              <a:t>Teaching assistant – Miss Harding</a:t>
            </a:r>
          </a:p>
        </p:txBody>
      </p:sp>
    </p:spTree>
    <p:extLst>
      <p:ext uri="{BB962C8B-B14F-4D97-AF65-F5344CB8AC3E}">
        <p14:creationId xmlns:p14="http://schemas.microsoft.com/office/powerpoint/2010/main" val="1893092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7B2E36F-2645-40AA-9861-A03E18088303}"/>
              </a:ext>
            </a:extLst>
          </p:cNvPr>
          <p:cNvSpPr txBox="1"/>
          <p:nvPr/>
        </p:nvSpPr>
        <p:spPr>
          <a:xfrm rot="10800000" flipV="1">
            <a:off x="667043" y="220984"/>
            <a:ext cx="6161103" cy="646331"/>
          </a:xfrm>
          <a:prstGeom prst="rect">
            <a:avLst/>
          </a:prstGeom>
          <a:noFill/>
        </p:spPr>
        <p:txBody>
          <a:bodyPr wrap="square" rtlCol="0">
            <a:spAutoFit/>
          </a:bodyPr>
          <a:lstStyle/>
          <a:p>
            <a:r>
              <a:rPr lang="en-GB" sz="3600" dirty="0">
                <a:solidFill>
                  <a:schemeClr val="accent2">
                    <a:lumMod val="75000"/>
                  </a:schemeClr>
                </a:solidFill>
              </a:rPr>
              <a:t>Curriculum Overview</a:t>
            </a:r>
          </a:p>
        </p:txBody>
      </p:sp>
      <p:sp>
        <p:nvSpPr>
          <p:cNvPr id="3" name="TextBox 2">
            <a:extLst>
              <a:ext uri="{FF2B5EF4-FFF2-40B4-BE49-F238E27FC236}">
                <a16:creationId xmlns:a16="http://schemas.microsoft.com/office/drawing/2014/main" id="{9E7C926B-7014-408C-9E7B-72B6BF55816C}"/>
              </a:ext>
            </a:extLst>
          </p:cNvPr>
          <p:cNvSpPr txBox="1"/>
          <p:nvPr/>
        </p:nvSpPr>
        <p:spPr>
          <a:xfrm>
            <a:off x="5641759" y="2974019"/>
            <a:ext cx="914400" cy="914400"/>
          </a:xfrm>
          <a:prstGeom prst="rect">
            <a:avLst/>
          </a:prstGeom>
          <a:noFill/>
        </p:spPr>
        <p:txBody>
          <a:bodyPr wrap="square" rtlCol="0">
            <a:spAutoFit/>
          </a:bodyPr>
          <a:lstStyle/>
          <a:p>
            <a:endParaRPr lang="en-GB" dirty="0"/>
          </a:p>
        </p:txBody>
      </p:sp>
      <p:sp>
        <p:nvSpPr>
          <p:cNvPr id="4" name="TextBox 3">
            <a:extLst>
              <a:ext uri="{FF2B5EF4-FFF2-40B4-BE49-F238E27FC236}">
                <a16:creationId xmlns:a16="http://schemas.microsoft.com/office/drawing/2014/main" id="{BE5F5375-294C-431F-AD0D-0F31B41D1450}"/>
              </a:ext>
            </a:extLst>
          </p:cNvPr>
          <p:cNvSpPr txBox="1"/>
          <p:nvPr/>
        </p:nvSpPr>
        <p:spPr>
          <a:xfrm>
            <a:off x="550502" y="671691"/>
            <a:ext cx="8450063" cy="6463308"/>
          </a:xfrm>
          <a:prstGeom prst="rect">
            <a:avLst/>
          </a:prstGeom>
          <a:noFill/>
        </p:spPr>
        <p:txBody>
          <a:bodyPr wrap="square" rtlCol="0">
            <a:spAutoFit/>
          </a:bodyPr>
          <a:lstStyle/>
          <a:p>
            <a:endParaRPr lang="en-GB" dirty="0"/>
          </a:p>
          <a:p>
            <a:pPr marL="285750" indent="-285750">
              <a:buFont typeface="Wingdings" panose="05000000000000000000" pitchFamily="2" charset="2"/>
              <a:buChar char="§"/>
            </a:pPr>
            <a:r>
              <a:rPr lang="en-GB" b="1" dirty="0"/>
              <a:t>Term 1 – Extreme Environments</a:t>
            </a:r>
          </a:p>
          <a:p>
            <a:r>
              <a:rPr lang="en-GB" b="1" dirty="0"/>
              <a:t>    </a:t>
            </a:r>
            <a:r>
              <a:rPr lang="en-GB" dirty="0"/>
              <a:t>Where in the world can we find volcanoes? </a:t>
            </a:r>
          </a:p>
          <a:p>
            <a:r>
              <a:rPr lang="en-GB" dirty="0"/>
              <a:t>    </a:t>
            </a:r>
            <a:r>
              <a:rPr lang="en-GB" dirty="0">
                <a:solidFill>
                  <a:srgbClr val="FF0000"/>
                </a:solidFill>
              </a:rPr>
              <a:t>Trip to The Warren</a:t>
            </a:r>
          </a:p>
          <a:p>
            <a:endParaRPr lang="en-GB" dirty="0"/>
          </a:p>
          <a:p>
            <a:pPr marL="285750" indent="-285750">
              <a:buFont typeface="Wingdings" panose="05000000000000000000" pitchFamily="2" charset="2"/>
              <a:buChar char="§"/>
            </a:pPr>
            <a:r>
              <a:rPr lang="en-GB" b="1" dirty="0"/>
              <a:t>Term 2 – Battling for Britain</a:t>
            </a:r>
            <a:endParaRPr lang="en-GB" dirty="0"/>
          </a:p>
          <a:p>
            <a:r>
              <a:rPr lang="en-GB" dirty="0"/>
              <a:t>     Who were the Anglo-Saxons and why did they come to Britain?</a:t>
            </a:r>
          </a:p>
          <a:p>
            <a:r>
              <a:rPr lang="en-GB" dirty="0"/>
              <a:t>     </a:t>
            </a:r>
            <a:r>
              <a:rPr lang="en-GB" dirty="0">
                <a:solidFill>
                  <a:srgbClr val="FF0000"/>
                </a:solidFill>
              </a:rPr>
              <a:t>Trip to Canterbury Cathedral</a:t>
            </a:r>
          </a:p>
          <a:p>
            <a:r>
              <a:rPr lang="en-GB" dirty="0"/>
              <a:t>     </a:t>
            </a:r>
          </a:p>
          <a:p>
            <a:pPr marL="285750" indent="-285750">
              <a:buFont typeface="Wingdings" panose="05000000000000000000" pitchFamily="2" charset="2"/>
              <a:buChar char="§"/>
            </a:pPr>
            <a:r>
              <a:rPr lang="en-GB" b="1" dirty="0"/>
              <a:t>Term 3 – May the force be with you</a:t>
            </a:r>
          </a:p>
          <a:p>
            <a:r>
              <a:rPr lang="en-GB" b="1" dirty="0"/>
              <a:t>    </a:t>
            </a:r>
            <a:r>
              <a:rPr lang="en-GB" dirty="0"/>
              <a:t>How do things move on different surfaces?</a:t>
            </a:r>
          </a:p>
          <a:p>
            <a:endParaRPr lang="en-GB" b="1" dirty="0"/>
          </a:p>
          <a:p>
            <a:pPr marL="285750" indent="-285750">
              <a:buFont typeface="Wingdings" panose="05000000000000000000" pitchFamily="2" charset="2"/>
              <a:buChar char="§"/>
            </a:pPr>
            <a:r>
              <a:rPr lang="en-GB" b="1" dirty="0"/>
              <a:t>Term 4 – </a:t>
            </a:r>
            <a:r>
              <a:rPr lang="en-GB" b="1" dirty="0" err="1"/>
              <a:t>Whinless</a:t>
            </a:r>
            <a:r>
              <a:rPr lang="en-GB" b="1" dirty="0"/>
              <a:t> Wildlife</a:t>
            </a:r>
          </a:p>
          <a:p>
            <a:r>
              <a:rPr lang="en-GB" b="1" dirty="0"/>
              <a:t>    </a:t>
            </a:r>
            <a:r>
              <a:rPr lang="en-GB" dirty="0"/>
              <a:t>Why do we have a skeleton?</a:t>
            </a:r>
          </a:p>
          <a:p>
            <a:r>
              <a:rPr lang="en-GB" dirty="0"/>
              <a:t>    </a:t>
            </a:r>
            <a:r>
              <a:rPr lang="en-GB" dirty="0">
                <a:solidFill>
                  <a:srgbClr val="FF0000"/>
                </a:solidFill>
              </a:rPr>
              <a:t>Trip to Wildwood Animal Park </a:t>
            </a:r>
          </a:p>
          <a:p>
            <a:endParaRPr lang="en-GB" b="1" dirty="0"/>
          </a:p>
          <a:p>
            <a:pPr marL="285750" indent="-285750">
              <a:buFont typeface="Wingdings" panose="05000000000000000000" pitchFamily="2" charset="2"/>
              <a:buChar char="§"/>
            </a:pPr>
            <a:r>
              <a:rPr lang="en-GB" b="1" dirty="0"/>
              <a:t>Term 5 – Stone Age to Iron Age</a:t>
            </a:r>
          </a:p>
          <a:p>
            <a:r>
              <a:rPr lang="en-GB" dirty="0"/>
              <a:t>     How was land used during the Stone Age?</a:t>
            </a:r>
          </a:p>
          <a:p>
            <a:endParaRPr lang="en-GB" dirty="0"/>
          </a:p>
          <a:p>
            <a:pPr marL="285750" indent="-285750">
              <a:buFont typeface="Wingdings" panose="05000000000000000000" pitchFamily="2" charset="2"/>
              <a:buChar char="§"/>
            </a:pPr>
            <a:r>
              <a:rPr lang="en-GB" b="1" dirty="0"/>
              <a:t>Term 6 – The Enchanted Wood and Light</a:t>
            </a:r>
          </a:p>
          <a:p>
            <a:r>
              <a:rPr lang="en-GB" dirty="0">
                <a:solidFill>
                  <a:srgbClr val="FF0000"/>
                </a:solidFill>
              </a:rPr>
              <a:t>     </a:t>
            </a:r>
            <a:r>
              <a:rPr lang="en-GB" dirty="0"/>
              <a:t>What does each part of a flower do? </a:t>
            </a:r>
          </a:p>
          <a:p>
            <a:r>
              <a:rPr lang="en-GB" dirty="0"/>
              <a:t> </a:t>
            </a:r>
          </a:p>
          <a:p>
            <a:pPr marL="285750" indent="-285750">
              <a:buFont typeface="Wingdings" panose="05000000000000000000" pitchFamily="2" charset="2"/>
              <a:buChar char="§"/>
            </a:pPr>
            <a:endParaRPr lang="en-GB" dirty="0"/>
          </a:p>
        </p:txBody>
      </p:sp>
      <p:pic>
        <p:nvPicPr>
          <p:cNvPr id="2050" name="Picture 2" descr="How to Draw a Cartoon Volcano - Really ...">
            <a:extLst>
              <a:ext uri="{FF2B5EF4-FFF2-40B4-BE49-F238E27FC236}">
                <a16:creationId xmlns:a16="http://schemas.microsoft.com/office/drawing/2014/main" id="{B96A6A70-35B2-46B8-AE14-3FD4C64A5F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86583" y="641049"/>
            <a:ext cx="1347932" cy="135395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Anglo Saxon Starter Warband For SAGA (4 ...">
            <a:extLst>
              <a:ext uri="{FF2B5EF4-FFF2-40B4-BE49-F238E27FC236}">
                <a16:creationId xmlns:a16="http://schemas.microsoft.com/office/drawing/2014/main" id="{10E7916F-CB63-498E-9197-BF9E8E04E9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36081" y="1390930"/>
            <a:ext cx="1341100" cy="213219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Science - Forces and Magnets | Aberford ...">
            <a:extLst>
              <a:ext uri="{FF2B5EF4-FFF2-40B4-BE49-F238E27FC236}">
                <a16:creationId xmlns:a16="http://schemas.microsoft.com/office/drawing/2014/main" id="{92D687D2-9884-4109-98E3-83B659EE1A7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55039" y="2780439"/>
            <a:ext cx="1072014" cy="1182221"/>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5 Best Wildlife Projects - Goodnet">
            <a:extLst>
              <a:ext uri="{FF2B5EF4-FFF2-40B4-BE49-F238E27FC236}">
                <a16:creationId xmlns:a16="http://schemas.microsoft.com/office/drawing/2014/main" id="{11BB46FE-D7BB-4030-8B9D-4A8B1EF696F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69745" y="3854732"/>
            <a:ext cx="1685294" cy="1182221"/>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Stone Age - Wikipedia">
            <a:extLst>
              <a:ext uri="{FF2B5EF4-FFF2-40B4-BE49-F238E27FC236}">
                <a16:creationId xmlns:a16="http://schemas.microsoft.com/office/drawing/2014/main" id="{BADA4C04-8DAD-4B7E-9328-B6709075350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90531" y="4396185"/>
            <a:ext cx="1776562" cy="1182221"/>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Summer Flowers to Plant in Your Garden ...">
            <a:extLst>
              <a:ext uri="{FF2B5EF4-FFF2-40B4-BE49-F238E27FC236}">
                <a16:creationId xmlns:a16="http://schemas.microsoft.com/office/drawing/2014/main" id="{DAA902BD-714C-4604-B99D-1685A8EE4D5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38545" y="5320835"/>
            <a:ext cx="1084240" cy="13539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7239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E46C7C-EDFE-4C92-A043-6E29487BE4CD}"/>
              </a:ext>
            </a:extLst>
          </p:cNvPr>
          <p:cNvSpPr>
            <a:spLocks noGrp="1"/>
          </p:cNvSpPr>
          <p:nvPr>
            <p:ph type="title"/>
          </p:nvPr>
        </p:nvSpPr>
        <p:spPr>
          <a:xfrm>
            <a:off x="856628" y="448236"/>
            <a:ext cx="8596668" cy="1320800"/>
          </a:xfrm>
        </p:spPr>
        <p:txBody>
          <a:bodyPr/>
          <a:lstStyle/>
          <a:p>
            <a:r>
              <a:rPr lang="en-GB" dirty="0"/>
              <a:t>PE days</a:t>
            </a:r>
          </a:p>
        </p:txBody>
      </p:sp>
      <p:sp>
        <p:nvSpPr>
          <p:cNvPr id="3" name="Content Placeholder 2">
            <a:extLst>
              <a:ext uri="{FF2B5EF4-FFF2-40B4-BE49-F238E27FC236}">
                <a16:creationId xmlns:a16="http://schemas.microsoft.com/office/drawing/2014/main" id="{6A96A739-2DD4-4669-8866-23A61EDA2D75}"/>
              </a:ext>
            </a:extLst>
          </p:cNvPr>
          <p:cNvSpPr>
            <a:spLocks noGrp="1"/>
          </p:cNvSpPr>
          <p:nvPr>
            <p:ph idx="1"/>
          </p:nvPr>
        </p:nvSpPr>
        <p:spPr>
          <a:xfrm>
            <a:off x="498038" y="1586848"/>
            <a:ext cx="9364419" cy="3880773"/>
          </a:xfrm>
        </p:spPr>
        <p:txBody>
          <a:bodyPr>
            <a:noAutofit/>
          </a:bodyPr>
          <a:lstStyle/>
          <a:p>
            <a:r>
              <a:rPr lang="en-GB" sz="2800" dirty="0"/>
              <a:t>We have PE on Wednesdays. </a:t>
            </a:r>
          </a:p>
          <a:p>
            <a:r>
              <a:rPr lang="en-GB" sz="2800" dirty="0"/>
              <a:t>Your child needs to wear a full PE kit to school on Wednesdays, this should consist of: black shorts/ black jogging bottoms, a white t-shirt, plimsolls/trainers.</a:t>
            </a:r>
          </a:p>
          <a:p>
            <a:r>
              <a:rPr lang="en-GB" sz="2800" dirty="0"/>
              <a:t>This term our PE will focus on athletics and will take place outside. </a:t>
            </a:r>
          </a:p>
          <a:p>
            <a:r>
              <a:rPr lang="en-GB" sz="2800" dirty="0"/>
              <a:t>If your child has their ears pierced, these need to be removed before PE. If you child is unable to take their earrings out independently, they will need to be removed at home beforehand.</a:t>
            </a:r>
          </a:p>
        </p:txBody>
      </p:sp>
      <p:sp>
        <p:nvSpPr>
          <p:cNvPr id="5" name="Freeform 15">
            <a:extLst>
              <a:ext uri="{FF2B5EF4-FFF2-40B4-BE49-F238E27FC236}">
                <a16:creationId xmlns:a16="http://schemas.microsoft.com/office/drawing/2014/main" id="{07ADF15C-807D-41F8-BB3B-E6284411F0F5}"/>
              </a:ext>
            </a:extLst>
          </p:cNvPr>
          <p:cNvSpPr/>
          <p:nvPr/>
        </p:nvSpPr>
        <p:spPr>
          <a:xfrm>
            <a:off x="9701774" y="320270"/>
            <a:ext cx="2101452" cy="2309208"/>
          </a:xfrm>
          <a:custGeom>
            <a:avLst/>
            <a:gdLst/>
            <a:ahLst/>
            <a:cxnLst/>
            <a:rect l="l" t="t" r="r" b="b"/>
            <a:pathLst>
              <a:path w="2776875" h="2865548">
                <a:moveTo>
                  <a:pt x="0" y="0"/>
                </a:moveTo>
                <a:lnTo>
                  <a:pt x="2776874" y="0"/>
                </a:lnTo>
                <a:lnTo>
                  <a:pt x="2776874" y="2865548"/>
                </a:lnTo>
                <a:lnTo>
                  <a:pt x="0" y="2865548"/>
                </a:lnTo>
                <a:lnTo>
                  <a:pt x="0" y="0"/>
                </a:lnTo>
                <a:close/>
              </a:path>
            </a:pathLst>
          </a:custGeom>
          <a:blipFill>
            <a:blip r:embed="rId2"/>
            <a:stretch>
              <a:fillRect/>
            </a:stretch>
          </a:blipFill>
        </p:spPr>
        <p:txBody>
          <a:bodyPr/>
          <a:lstStyle/>
          <a:p>
            <a:endParaRPr lang="en-GB" dirty="0"/>
          </a:p>
        </p:txBody>
      </p:sp>
    </p:spTree>
    <p:extLst>
      <p:ext uri="{BB962C8B-B14F-4D97-AF65-F5344CB8AC3E}">
        <p14:creationId xmlns:p14="http://schemas.microsoft.com/office/powerpoint/2010/main" val="4119533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27B2F30-4F87-4C2B-9756-1CD332FDDD86}"/>
              </a:ext>
            </a:extLst>
          </p:cNvPr>
          <p:cNvSpPr txBox="1"/>
          <p:nvPr/>
        </p:nvSpPr>
        <p:spPr>
          <a:xfrm>
            <a:off x="593134" y="602869"/>
            <a:ext cx="8256495" cy="1200329"/>
          </a:xfrm>
          <a:prstGeom prst="rect">
            <a:avLst/>
          </a:prstGeom>
          <a:noFill/>
        </p:spPr>
        <p:txBody>
          <a:bodyPr wrap="square" rtlCol="0">
            <a:spAutoFit/>
          </a:bodyPr>
          <a:lstStyle/>
          <a:p>
            <a:r>
              <a:rPr lang="en-GB" sz="3600" dirty="0">
                <a:solidFill>
                  <a:schemeClr val="accent1"/>
                </a:solidFill>
              </a:rPr>
              <a:t>Purple Mash and Time Table Rockstar’s logins </a:t>
            </a:r>
          </a:p>
        </p:txBody>
      </p:sp>
      <p:sp>
        <p:nvSpPr>
          <p:cNvPr id="3" name="TextBox 2">
            <a:extLst>
              <a:ext uri="{FF2B5EF4-FFF2-40B4-BE49-F238E27FC236}">
                <a16:creationId xmlns:a16="http://schemas.microsoft.com/office/drawing/2014/main" id="{D35BE34D-7E49-4B52-8218-A79A24CD26BD}"/>
              </a:ext>
            </a:extLst>
          </p:cNvPr>
          <p:cNvSpPr txBox="1"/>
          <p:nvPr/>
        </p:nvSpPr>
        <p:spPr>
          <a:xfrm>
            <a:off x="546847" y="2173063"/>
            <a:ext cx="7750332" cy="3693319"/>
          </a:xfrm>
          <a:prstGeom prst="rect">
            <a:avLst/>
          </a:prstGeom>
          <a:noFill/>
        </p:spPr>
        <p:txBody>
          <a:bodyPr wrap="square" rtlCol="0">
            <a:spAutoFit/>
          </a:bodyPr>
          <a:lstStyle/>
          <a:p>
            <a:pPr marL="285750" indent="-285750">
              <a:buFont typeface="Wingdings" panose="05000000000000000000" pitchFamily="2" charset="2"/>
              <a:buChar char="§"/>
            </a:pPr>
            <a:r>
              <a:rPr lang="en-GB" sz="2400" dirty="0"/>
              <a:t>The children’s logins to purple mash and times table rock stars will be attached to their reading records. </a:t>
            </a:r>
          </a:p>
          <a:p>
            <a:endParaRPr lang="en-GB" sz="2400" dirty="0"/>
          </a:p>
          <a:p>
            <a:pPr marL="285750" indent="-285750">
              <a:buFont typeface="Wingdings" panose="05000000000000000000" pitchFamily="2" charset="2"/>
              <a:buChar char="§"/>
            </a:pPr>
            <a:r>
              <a:rPr lang="en-GB" sz="2400" dirty="0"/>
              <a:t>Please log into your child’s account with them; we will access Purple Mash and Times Table Rockstars in class.</a:t>
            </a:r>
          </a:p>
          <a:p>
            <a:endParaRPr lang="en-GB" sz="2400" dirty="0"/>
          </a:p>
          <a:p>
            <a:pPr marL="285750" indent="-285750">
              <a:buFont typeface="Wingdings" panose="05000000000000000000" pitchFamily="2" charset="2"/>
              <a:buChar char="§"/>
            </a:pPr>
            <a:r>
              <a:rPr lang="en-GB" sz="2400" dirty="0"/>
              <a:t>Homework tasks will be set weekly on Purple Mash and weekly spellings will be sent home on Mondays. </a:t>
            </a:r>
          </a:p>
          <a:p>
            <a:endParaRPr lang="en-GB" dirty="0"/>
          </a:p>
        </p:txBody>
      </p:sp>
      <p:pic>
        <p:nvPicPr>
          <p:cNvPr id="4" name="Picture 4" descr="Purple Mash">
            <a:extLst>
              <a:ext uri="{FF2B5EF4-FFF2-40B4-BE49-F238E27FC236}">
                <a16:creationId xmlns:a16="http://schemas.microsoft.com/office/drawing/2014/main" id="{4D7127A5-8054-4BCF-A2A0-52F1CD9681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02079" y="229963"/>
            <a:ext cx="2352675" cy="19431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Times Tables Rock Stars – Times Tables ...">
            <a:extLst>
              <a:ext uri="{FF2B5EF4-FFF2-40B4-BE49-F238E27FC236}">
                <a16:creationId xmlns:a16="http://schemas.microsoft.com/office/drawing/2014/main" id="{2D4CE3FD-3B39-4A33-8CEA-A8F79881AD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46229" y="2633662"/>
            <a:ext cx="2867025" cy="1590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05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CD5727-941E-4F13-961B-55B9C5D0A026}"/>
              </a:ext>
            </a:extLst>
          </p:cNvPr>
          <p:cNvSpPr txBox="1"/>
          <p:nvPr/>
        </p:nvSpPr>
        <p:spPr>
          <a:xfrm>
            <a:off x="394735" y="276223"/>
            <a:ext cx="6715433" cy="646331"/>
          </a:xfrm>
          <a:prstGeom prst="rect">
            <a:avLst/>
          </a:prstGeom>
          <a:noFill/>
        </p:spPr>
        <p:txBody>
          <a:bodyPr wrap="square" rtlCol="0">
            <a:spAutoFit/>
          </a:bodyPr>
          <a:lstStyle/>
          <a:p>
            <a:r>
              <a:rPr lang="en-GB" sz="3600" dirty="0">
                <a:solidFill>
                  <a:schemeClr val="accent1"/>
                </a:solidFill>
              </a:rPr>
              <a:t>Reading at home</a:t>
            </a:r>
          </a:p>
        </p:txBody>
      </p:sp>
      <p:sp>
        <p:nvSpPr>
          <p:cNvPr id="3" name="TextBox 2">
            <a:extLst>
              <a:ext uri="{FF2B5EF4-FFF2-40B4-BE49-F238E27FC236}">
                <a16:creationId xmlns:a16="http://schemas.microsoft.com/office/drawing/2014/main" id="{39BC9C48-04A5-4416-B641-E3B9DAAE00A9}"/>
              </a:ext>
            </a:extLst>
          </p:cNvPr>
          <p:cNvSpPr txBox="1"/>
          <p:nvPr/>
        </p:nvSpPr>
        <p:spPr>
          <a:xfrm>
            <a:off x="124666" y="1162778"/>
            <a:ext cx="8589028" cy="1569660"/>
          </a:xfrm>
          <a:prstGeom prst="rect">
            <a:avLst/>
          </a:prstGeom>
          <a:noFill/>
        </p:spPr>
        <p:txBody>
          <a:bodyPr wrap="square" rtlCol="0">
            <a:spAutoFit/>
          </a:bodyPr>
          <a:lstStyle/>
          <a:p>
            <a:pPr marL="285750" indent="-285750">
              <a:buFont typeface="Arial" panose="020B0604020202020204" pitchFamily="34" charset="0"/>
              <a:buChar char="•"/>
            </a:pPr>
            <a:r>
              <a:rPr lang="en-GB" sz="2400" dirty="0"/>
              <a:t>All children should be reading at least three times a week at home. At a minimum, all children should read at home on Wednesdays, in line with our ‘ROW’, (Read on Wednesday) challenge.</a:t>
            </a:r>
          </a:p>
        </p:txBody>
      </p:sp>
      <p:sp>
        <p:nvSpPr>
          <p:cNvPr id="7" name="Freeform 5">
            <a:extLst>
              <a:ext uri="{FF2B5EF4-FFF2-40B4-BE49-F238E27FC236}">
                <a16:creationId xmlns:a16="http://schemas.microsoft.com/office/drawing/2014/main" id="{DE54342F-7EB3-4A5E-A887-4AC74FB8D85B}"/>
              </a:ext>
            </a:extLst>
          </p:cNvPr>
          <p:cNvSpPr/>
          <p:nvPr/>
        </p:nvSpPr>
        <p:spPr>
          <a:xfrm>
            <a:off x="10238796" y="261711"/>
            <a:ext cx="1389012" cy="2195926"/>
          </a:xfrm>
          <a:custGeom>
            <a:avLst/>
            <a:gdLst/>
            <a:ahLst/>
            <a:cxnLst/>
            <a:rect l="l" t="t" r="r" b="b"/>
            <a:pathLst>
              <a:path w="3011406" h="4245456">
                <a:moveTo>
                  <a:pt x="0" y="0"/>
                </a:moveTo>
                <a:lnTo>
                  <a:pt x="3011406" y="0"/>
                </a:lnTo>
                <a:lnTo>
                  <a:pt x="3011406" y="4245455"/>
                </a:lnTo>
                <a:lnTo>
                  <a:pt x="0" y="4245455"/>
                </a:lnTo>
                <a:lnTo>
                  <a:pt x="0" y="0"/>
                </a:lnTo>
                <a:close/>
              </a:path>
            </a:pathLst>
          </a:custGeom>
          <a:blipFill>
            <a:blip r:embed="rId2"/>
            <a:stretch>
              <a:fillRect t="-306" b="-306"/>
            </a:stretch>
          </a:blipFill>
        </p:spPr>
      </p:sp>
      <p:sp>
        <p:nvSpPr>
          <p:cNvPr id="8" name="Freeform 6">
            <a:extLst>
              <a:ext uri="{FF2B5EF4-FFF2-40B4-BE49-F238E27FC236}">
                <a16:creationId xmlns:a16="http://schemas.microsoft.com/office/drawing/2014/main" id="{4BA0BCEA-992F-4EE1-88AF-A3F5DD45E212}"/>
              </a:ext>
            </a:extLst>
          </p:cNvPr>
          <p:cNvSpPr/>
          <p:nvPr/>
        </p:nvSpPr>
        <p:spPr>
          <a:xfrm>
            <a:off x="9500706" y="103807"/>
            <a:ext cx="1009254" cy="1058971"/>
          </a:xfrm>
          <a:custGeom>
            <a:avLst/>
            <a:gdLst/>
            <a:ahLst/>
            <a:cxnLst/>
            <a:rect l="l" t="t" r="r" b="b"/>
            <a:pathLst>
              <a:path w="2188082" h="2047344">
                <a:moveTo>
                  <a:pt x="0" y="0"/>
                </a:moveTo>
                <a:lnTo>
                  <a:pt x="2188082" y="0"/>
                </a:lnTo>
                <a:lnTo>
                  <a:pt x="2188082" y="2047343"/>
                </a:lnTo>
                <a:lnTo>
                  <a:pt x="0" y="2047343"/>
                </a:lnTo>
                <a:lnTo>
                  <a:pt x="0" y="0"/>
                </a:lnTo>
                <a:close/>
              </a:path>
            </a:pathLst>
          </a:custGeom>
          <a:blipFill>
            <a:blip r:embed="rId3"/>
            <a:stretch>
              <a:fillRect b="-5760"/>
            </a:stretch>
          </a:blipFill>
        </p:spPr>
      </p:sp>
      <p:sp>
        <p:nvSpPr>
          <p:cNvPr id="9" name="Freeform 7">
            <a:extLst>
              <a:ext uri="{FF2B5EF4-FFF2-40B4-BE49-F238E27FC236}">
                <a16:creationId xmlns:a16="http://schemas.microsoft.com/office/drawing/2014/main" id="{B28A1257-460D-46E4-8261-B911ED6918DE}"/>
              </a:ext>
            </a:extLst>
          </p:cNvPr>
          <p:cNvSpPr/>
          <p:nvPr/>
        </p:nvSpPr>
        <p:spPr>
          <a:xfrm>
            <a:off x="358839" y="3016848"/>
            <a:ext cx="4378932" cy="3050948"/>
          </a:xfrm>
          <a:custGeom>
            <a:avLst/>
            <a:gdLst/>
            <a:ahLst/>
            <a:cxnLst/>
            <a:rect l="l" t="t" r="r" b="b"/>
            <a:pathLst>
              <a:path w="7411338" h="4179650">
                <a:moveTo>
                  <a:pt x="0" y="0"/>
                </a:moveTo>
                <a:lnTo>
                  <a:pt x="7411338" y="0"/>
                </a:lnTo>
                <a:lnTo>
                  <a:pt x="7411338" y="4179650"/>
                </a:lnTo>
                <a:lnTo>
                  <a:pt x="0" y="4179650"/>
                </a:lnTo>
                <a:lnTo>
                  <a:pt x="0" y="0"/>
                </a:lnTo>
                <a:close/>
              </a:path>
            </a:pathLst>
          </a:custGeom>
          <a:blipFill>
            <a:blip r:embed="rId4"/>
            <a:stretch>
              <a:fillRect/>
            </a:stretch>
          </a:blipFill>
        </p:spPr>
      </p:sp>
      <p:sp>
        <p:nvSpPr>
          <p:cNvPr id="4" name="TextBox 3">
            <a:extLst>
              <a:ext uri="{FF2B5EF4-FFF2-40B4-BE49-F238E27FC236}">
                <a16:creationId xmlns:a16="http://schemas.microsoft.com/office/drawing/2014/main" id="{69D2D3DB-6AF3-48B6-9C5A-6356D178E4CA}"/>
              </a:ext>
            </a:extLst>
          </p:cNvPr>
          <p:cNvSpPr txBox="1"/>
          <p:nvPr/>
        </p:nvSpPr>
        <p:spPr>
          <a:xfrm>
            <a:off x="5390414" y="3481381"/>
            <a:ext cx="4523907" cy="2308324"/>
          </a:xfrm>
          <a:prstGeom prst="rect">
            <a:avLst/>
          </a:prstGeom>
          <a:noFill/>
        </p:spPr>
        <p:txBody>
          <a:bodyPr wrap="square" rtlCol="0">
            <a:spAutoFit/>
          </a:bodyPr>
          <a:lstStyle/>
          <a:p>
            <a:r>
              <a:rPr lang="en-GB" sz="2400" u="sng" dirty="0"/>
              <a:t>Colour bands:</a:t>
            </a:r>
          </a:p>
          <a:p>
            <a:r>
              <a:rPr lang="en-GB" sz="2400" dirty="0"/>
              <a:t>Children either choose their book band labelled books or choose from the Academy Reading Challenge to earn certificates and badges</a:t>
            </a:r>
          </a:p>
        </p:txBody>
      </p:sp>
      <p:pic>
        <p:nvPicPr>
          <p:cNvPr id="15" name="Picture 14">
            <a:extLst>
              <a:ext uri="{FF2B5EF4-FFF2-40B4-BE49-F238E27FC236}">
                <a16:creationId xmlns:a16="http://schemas.microsoft.com/office/drawing/2014/main" id="{8B30E494-3E80-4CBB-859A-40E896F246F9}"/>
              </a:ext>
            </a:extLst>
          </p:cNvPr>
          <p:cNvPicPr>
            <a:picLocks noChangeAspect="1"/>
          </p:cNvPicPr>
          <p:nvPr/>
        </p:nvPicPr>
        <p:blipFill>
          <a:blip r:embed="rId5"/>
          <a:stretch>
            <a:fillRect/>
          </a:stretch>
        </p:blipFill>
        <p:spPr>
          <a:xfrm>
            <a:off x="8176752" y="1972184"/>
            <a:ext cx="1617491" cy="1854011"/>
          </a:xfrm>
          <a:prstGeom prst="rect">
            <a:avLst/>
          </a:prstGeom>
        </p:spPr>
      </p:pic>
      <p:pic>
        <p:nvPicPr>
          <p:cNvPr id="17" name="Picture 16">
            <a:extLst>
              <a:ext uri="{FF2B5EF4-FFF2-40B4-BE49-F238E27FC236}">
                <a16:creationId xmlns:a16="http://schemas.microsoft.com/office/drawing/2014/main" id="{7A6002DE-B3CE-4022-8603-EAA4AF01D563}"/>
              </a:ext>
            </a:extLst>
          </p:cNvPr>
          <p:cNvPicPr>
            <a:picLocks noChangeAspect="1"/>
          </p:cNvPicPr>
          <p:nvPr/>
        </p:nvPicPr>
        <p:blipFill>
          <a:blip r:embed="rId6"/>
          <a:stretch>
            <a:fillRect/>
          </a:stretch>
        </p:blipFill>
        <p:spPr>
          <a:xfrm>
            <a:off x="9500706" y="4400364"/>
            <a:ext cx="1790950" cy="2086266"/>
          </a:xfrm>
          <a:prstGeom prst="rect">
            <a:avLst/>
          </a:prstGeom>
        </p:spPr>
      </p:pic>
      <p:pic>
        <p:nvPicPr>
          <p:cNvPr id="19" name="Picture 18">
            <a:extLst>
              <a:ext uri="{FF2B5EF4-FFF2-40B4-BE49-F238E27FC236}">
                <a16:creationId xmlns:a16="http://schemas.microsoft.com/office/drawing/2014/main" id="{B446E21E-37BF-4B64-912B-7CDC30DA584C}"/>
              </a:ext>
            </a:extLst>
          </p:cNvPr>
          <p:cNvPicPr>
            <a:picLocks noChangeAspect="1"/>
          </p:cNvPicPr>
          <p:nvPr/>
        </p:nvPicPr>
        <p:blipFill>
          <a:blip r:embed="rId7"/>
          <a:stretch>
            <a:fillRect/>
          </a:stretch>
        </p:blipFill>
        <p:spPr>
          <a:xfrm>
            <a:off x="10069860" y="2650469"/>
            <a:ext cx="1066257" cy="1661824"/>
          </a:xfrm>
          <a:prstGeom prst="rect">
            <a:avLst/>
          </a:prstGeom>
        </p:spPr>
      </p:pic>
    </p:spTree>
    <p:extLst>
      <p:ext uri="{BB962C8B-B14F-4D97-AF65-F5344CB8AC3E}">
        <p14:creationId xmlns:p14="http://schemas.microsoft.com/office/powerpoint/2010/main" val="2949123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B2EED6-1CE3-1177-AFA0-28E188DDA631}"/>
              </a:ext>
            </a:extLst>
          </p:cNvPr>
          <p:cNvSpPr>
            <a:spLocks noGrp="1"/>
          </p:cNvSpPr>
          <p:nvPr>
            <p:ph type="title"/>
          </p:nvPr>
        </p:nvSpPr>
        <p:spPr/>
        <p:txBody>
          <a:bodyPr>
            <a:normAutofit/>
          </a:bodyPr>
          <a:lstStyle/>
          <a:p>
            <a:r>
              <a:rPr lang="en-GB" sz="4400" dirty="0"/>
              <a:t>Parents consultation meetings</a:t>
            </a:r>
          </a:p>
        </p:txBody>
      </p:sp>
      <p:sp>
        <p:nvSpPr>
          <p:cNvPr id="3" name="Content Placeholder 2">
            <a:extLst>
              <a:ext uri="{FF2B5EF4-FFF2-40B4-BE49-F238E27FC236}">
                <a16:creationId xmlns:a16="http://schemas.microsoft.com/office/drawing/2014/main" id="{70D6E46E-700A-77D3-61EC-FF9658F1AA04}"/>
              </a:ext>
            </a:extLst>
          </p:cNvPr>
          <p:cNvSpPr>
            <a:spLocks noGrp="1"/>
          </p:cNvSpPr>
          <p:nvPr>
            <p:ph idx="1"/>
          </p:nvPr>
        </p:nvSpPr>
        <p:spPr/>
        <p:txBody>
          <a:bodyPr>
            <a:normAutofit/>
          </a:bodyPr>
          <a:lstStyle/>
          <a:p>
            <a:r>
              <a:rPr lang="en-GB" sz="3200" dirty="0"/>
              <a:t>11</a:t>
            </a:r>
            <a:r>
              <a:rPr lang="en-GB" sz="3200" baseline="30000" dirty="0"/>
              <a:t>th</a:t>
            </a:r>
            <a:r>
              <a:rPr lang="en-GB" sz="3200" dirty="0"/>
              <a:t> and 12</a:t>
            </a:r>
            <a:r>
              <a:rPr lang="en-GB" sz="3200" baseline="30000" dirty="0"/>
              <a:t>th</a:t>
            </a:r>
            <a:r>
              <a:rPr lang="en-GB" sz="3200" dirty="0"/>
              <a:t> November 2026</a:t>
            </a:r>
          </a:p>
          <a:p>
            <a:r>
              <a:rPr lang="en-GB" sz="3200" dirty="0"/>
              <a:t>10</a:t>
            </a:r>
            <a:r>
              <a:rPr lang="en-GB" sz="3200" baseline="30000" dirty="0"/>
              <a:t>th</a:t>
            </a:r>
            <a:r>
              <a:rPr lang="en-GB" sz="3200" dirty="0"/>
              <a:t> and 11</a:t>
            </a:r>
            <a:r>
              <a:rPr lang="en-GB" sz="3200" baseline="30000" dirty="0"/>
              <a:t>th</a:t>
            </a:r>
            <a:r>
              <a:rPr lang="en-GB" sz="3200" dirty="0"/>
              <a:t> March 2027</a:t>
            </a:r>
          </a:p>
          <a:p>
            <a:endParaRPr lang="en-GB" sz="3200" dirty="0"/>
          </a:p>
          <a:p>
            <a:r>
              <a:rPr lang="en-GB" sz="3200" dirty="0"/>
              <a:t>Parent Drop-in: 7</a:t>
            </a:r>
            <a:r>
              <a:rPr lang="en-GB" sz="3200" baseline="30000" dirty="0"/>
              <a:t>th</a:t>
            </a:r>
            <a:r>
              <a:rPr lang="en-GB" sz="3200" dirty="0"/>
              <a:t> July 2027</a:t>
            </a:r>
          </a:p>
        </p:txBody>
      </p:sp>
    </p:spTree>
    <p:extLst>
      <p:ext uri="{BB962C8B-B14F-4D97-AF65-F5344CB8AC3E}">
        <p14:creationId xmlns:p14="http://schemas.microsoft.com/office/powerpoint/2010/main" val="37151023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90676-6AE5-1812-66D2-65F50FD88B61}"/>
              </a:ext>
            </a:extLst>
          </p:cNvPr>
          <p:cNvSpPr>
            <a:spLocks noGrp="1"/>
          </p:cNvSpPr>
          <p:nvPr>
            <p:ph type="title"/>
          </p:nvPr>
        </p:nvSpPr>
        <p:spPr/>
        <p:txBody>
          <a:bodyPr/>
          <a:lstStyle/>
          <a:p>
            <a:r>
              <a:rPr lang="en-GB" dirty="0"/>
              <a:t>Expectations of school</a:t>
            </a:r>
          </a:p>
        </p:txBody>
      </p:sp>
      <p:sp>
        <p:nvSpPr>
          <p:cNvPr id="3" name="Content Placeholder 2">
            <a:extLst>
              <a:ext uri="{FF2B5EF4-FFF2-40B4-BE49-F238E27FC236}">
                <a16:creationId xmlns:a16="http://schemas.microsoft.com/office/drawing/2014/main" id="{B23AEBAC-295F-1F60-7092-96BB63AD868B}"/>
              </a:ext>
            </a:extLst>
          </p:cNvPr>
          <p:cNvSpPr>
            <a:spLocks noGrp="1"/>
          </p:cNvSpPr>
          <p:nvPr>
            <p:ph idx="1"/>
          </p:nvPr>
        </p:nvSpPr>
        <p:spPr>
          <a:xfrm>
            <a:off x="677334" y="1446245"/>
            <a:ext cx="9166462" cy="4802155"/>
          </a:xfrm>
        </p:spPr>
        <p:txBody>
          <a:bodyPr>
            <a:normAutofit fontScale="92500" lnSpcReduction="10000"/>
          </a:bodyPr>
          <a:lstStyle/>
          <a:p>
            <a:r>
              <a:rPr lang="en-GB" sz="2400" dirty="0"/>
              <a:t>Children are required to attend school every day as this supports pupils to make progress, build positive relationships and feel confident within school.</a:t>
            </a:r>
          </a:p>
          <a:p>
            <a:r>
              <a:rPr lang="en-GB" sz="2400" dirty="0"/>
              <a:t>Children should arrive at school wearing the correct uniform every day. Children should come to school dressed in their PE kits on Wednesdays.</a:t>
            </a:r>
          </a:p>
          <a:p>
            <a:r>
              <a:rPr lang="en-GB" sz="2400" dirty="0"/>
              <a:t>The behaviour ladder is used in each classroom and the children are required to take ownership of their behaviour and follow the ‘best I can be’ attitude. </a:t>
            </a:r>
          </a:p>
          <a:p>
            <a:r>
              <a:rPr lang="en-GB" sz="2400" dirty="0"/>
              <a:t>Reading at home helps the children's vocabulary, spelling and grammar. </a:t>
            </a:r>
          </a:p>
          <a:p>
            <a:r>
              <a:rPr lang="en-GB" sz="2400" dirty="0"/>
              <a:t>All of these factors help to ensure that your child gets the most out of their school journey.</a:t>
            </a:r>
          </a:p>
        </p:txBody>
      </p:sp>
    </p:spTree>
    <p:extLst>
      <p:ext uri="{BB962C8B-B14F-4D97-AF65-F5344CB8AC3E}">
        <p14:creationId xmlns:p14="http://schemas.microsoft.com/office/powerpoint/2010/main" val="18956733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F543280-584D-48A2-A7DA-5A9D90663632}"/>
              </a:ext>
            </a:extLst>
          </p:cNvPr>
          <p:cNvSpPr txBox="1"/>
          <p:nvPr/>
        </p:nvSpPr>
        <p:spPr>
          <a:xfrm>
            <a:off x="318977" y="371651"/>
            <a:ext cx="5978013" cy="646331"/>
          </a:xfrm>
          <a:prstGeom prst="rect">
            <a:avLst/>
          </a:prstGeom>
          <a:noFill/>
        </p:spPr>
        <p:txBody>
          <a:bodyPr wrap="square" rtlCol="0">
            <a:spAutoFit/>
          </a:bodyPr>
          <a:lstStyle/>
          <a:p>
            <a:r>
              <a:rPr lang="en-GB" sz="3600" dirty="0">
                <a:solidFill>
                  <a:schemeClr val="accent1"/>
                </a:solidFill>
              </a:rPr>
              <a:t>School Website</a:t>
            </a:r>
          </a:p>
        </p:txBody>
      </p:sp>
      <p:sp>
        <p:nvSpPr>
          <p:cNvPr id="3" name="TextBox 2">
            <a:extLst>
              <a:ext uri="{FF2B5EF4-FFF2-40B4-BE49-F238E27FC236}">
                <a16:creationId xmlns:a16="http://schemas.microsoft.com/office/drawing/2014/main" id="{29F9CEFF-6486-4506-B59E-9E1F68B0B032}"/>
              </a:ext>
            </a:extLst>
          </p:cNvPr>
          <p:cNvSpPr txBox="1"/>
          <p:nvPr/>
        </p:nvSpPr>
        <p:spPr>
          <a:xfrm>
            <a:off x="318977" y="1475876"/>
            <a:ext cx="9253312" cy="4893647"/>
          </a:xfrm>
          <a:prstGeom prst="rect">
            <a:avLst/>
          </a:prstGeom>
          <a:noFill/>
        </p:spPr>
        <p:txBody>
          <a:bodyPr wrap="square" rtlCol="0">
            <a:spAutoFit/>
          </a:bodyPr>
          <a:lstStyle/>
          <a:p>
            <a:pPr marL="285750" indent="-285750">
              <a:buFont typeface="Wingdings" panose="05000000000000000000" pitchFamily="2" charset="2"/>
              <a:buChar char="§"/>
            </a:pPr>
            <a:r>
              <a:rPr lang="en-GB" sz="3200" dirty="0"/>
              <a:t>Vale View Primary School – </a:t>
            </a:r>
            <a:r>
              <a:rPr lang="en-GB" sz="3200" dirty="0">
                <a:hlinkClick r:id="rId2"/>
              </a:rPr>
              <a:t>https://www.vale-view.kent.sch.uk/</a:t>
            </a:r>
            <a:endParaRPr lang="en-GB" sz="3200" dirty="0"/>
          </a:p>
          <a:p>
            <a:endParaRPr lang="en-GB" sz="3200" dirty="0"/>
          </a:p>
          <a:p>
            <a:pPr marL="285750" indent="-285750">
              <a:buFont typeface="Wingdings" panose="05000000000000000000" pitchFamily="2" charset="2"/>
              <a:buChar char="§"/>
            </a:pPr>
            <a:r>
              <a:rPr lang="en-GB" sz="3200" dirty="0"/>
              <a:t>Our Learning.</a:t>
            </a:r>
          </a:p>
          <a:p>
            <a:pPr marL="285750" indent="-285750">
              <a:buFont typeface="Wingdings" panose="05000000000000000000" pitchFamily="2" charset="2"/>
              <a:buChar char="§"/>
            </a:pPr>
            <a:r>
              <a:rPr lang="en-GB" sz="3200" dirty="0"/>
              <a:t>Class pages.</a:t>
            </a:r>
          </a:p>
          <a:p>
            <a:pPr marL="285750" indent="-285750">
              <a:buFont typeface="Wingdings" panose="05000000000000000000" pitchFamily="2" charset="2"/>
              <a:buChar char="§"/>
            </a:pPr>
            <a:r>
              <a:rPr lang="en-GB" sz="3200" dirty="0"/>
              <a:t>Dahl class.</a:t>
            </a:r>
          </a:p>
          <a:p>
            <a:endParaRPr lang="en-GB" sz="3200" dirty="0"/>
          </a:p>
          <a:p>
            <a:pPr marL="285750" indent="-285750">
              <a:buFont typeface="Wingdings" panose="05000000000000000000" pitchFamily="2" charset="2"/>
              <a:buChar char="§"/>
            </a:pPr>
            <a:r>
              <a:rPr lang="en-GB" sz="3200" dirty="0"/>
              <a:t>Pictures of the children’s learning.</a:t>
            </a:r>
          </a:p>
          <a:p>
            <a:pPr marL="285750" indent="-285750">
              <a:buFont typeface="Wingdings" panose="05000000000000000000" pitchFamily="2" charset="2"/>
              <a:buChar char="§"/>
            </a:pPr>
            <a:r>
              <a:rPr lang="en-GB" sz="3200" dirty="0"/>
              <a:t>Termly Newsletter.</a:t>
            </a:r>
          </a:p>
          <a:p>
            <a:endParaRPr lang="en-GB" sz="2400" dirty="0"/>
          </a:p>
        </p:txBody>
      </p:sp>
    </p:spTree>
    <p:extLst>
      <p:ext uri="{BB962C8B-B14F-4D97-AF65-F5344CB8AC3E}">
        <p14:creationId xmlns:p14="http://schemas.microsoft.com/office/powerpoint/2010/main" val="18589291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E51A630-BC70-42AF-8358-E6BE76B3F9D0}"/>
              </a:ext>
            </a:extLst>
          </p:cNvPr>
          <p:cNvSpPr txBox="1"/>
          <p:nvPr/>
        </p:nvSpPr>
        <p:spPr>
          <a:xfrm>
            <a:off x="1261709" y="1748588"/>
            <a:ext cx="7354529" cy="1200329"/>
          </a:xfrm>
          <a:prstGeom prst="rect">
            <a:avLst/>
          </a:prstGeom>
          <a:noFill/>
        </p:spPr>
        <p:txBody>
          <a:bodyPr wrap="square" rtlCol="0">
            <a:spAutoFit/>
          </a:bodyPr>
          <a:lstStyle/>
          <a:p>
            <a:r>
              <a:rPr lang="en-GB" sz="3600" dirty="0">
                <a:solidFill>
                  <a:schemeClr val="accent1"/>
                </a:solidFill>
              </a:rPr>
              <a:t>Class email address: vvyear3@vale-view.kent.sch.uk</a:t>
            </a:r>
          </a:p>
        </p:txBody>
      </p:sp>
      <p:sp>
        <p:nvSpPr>
          <p:cNvPr id="4" name="TextBox 3">
            <a:extLst>
              <a:ext uri="{FF2B5EF4-FFF2-40B4-BE49-F238E27FC236}">
                <a16:creationId xmlns:a16="http://schemas.microsoft.com/office/drawing/2014/main" id="{790ED40C-79E8-4BD2-97EA-7BF52DB3D3C9}"/>
              </a:ext>
            </a:extLst>
          </p:cNvPr>
          <p:cNvSpPr txBox="1"/>
          <p:nvPr/>
        </p:nvSpPr>
        <p:spPr>
          <a:xfrm>
            <a:off x="1380565" y="4258235"/>
            <a:ext cx="7709647" cy="369332"/>
          </a:xfrm>
          <a:prstGeom prst="rect">
            <a:avLst/>
          </a:prstGeom>
          <a:noFill/>
        </p:spPr>
        <p:txBody>
          <a:bodyPr wrap="square" rtlCol="0">
            <a:spAutoFit/>
          </a:bodyPr>
          <a:lstStyle/>
          <a:p>
            <a:r>
              <a:rPr lang="en-GB" dirty="0"/>
              <a:t> </a:t>
            </a:r>
          </a:p>
        </p:txBody>
      </p:sp>
      <p:sp>
        <p:nvSpPr>
          <p:cNvPr id="5" name="TextBox 4">
            <a:extLst>
              <a:ext uri="{FF2B5EF4-FFF2-40B4-BE49-F238E27FC236}">
                <a16:creationId xmlns:a16="http://schemas.microsoft.com/office/drawing/2014/main" id="{CA08964F-3C78-449D-8F36-1869CDB6435A}"/>
              </a:ext>
            </a:extLst>
          </p:cNvPr>
          <p:cNvSpPr txBox="1"/>
          <p:nvPr/>
        </p:nvSpPr>
        <p:spPr>
          <a:xfrm>
            <a:off x="1380565" y="3429000"/>
            <a:ext cx="7089065" cy="830997"/>
          </a:xfrm>
          <a:prstGeom prst="rect">
            <a:avLst/>
          </a:prstGeom>
          <a:noFill/>
        </p:spPr>
        <p:txBody>
          <a:bodyPr wrap="square" rtlCol="0">
            <a:spAutoFit/>
          </a:bodyPr>
          <a:lstStyle/>
          <a:p>
            <a:r>
              <a:rPr lang="en-GB" sz="4800" dirty="0"/>
              <a:t>Thank you for coming!</a:t>
            </a:r>
          </a:p>
        </p:txBody>
      </p:sp>
    </p:spTree>
    <p:extLst>
      <p:ext uri="{BB962C8B-B14F-4D97-AF65-F5344CB8AC3E}">
        <p14:creationId xmlns:p14="http://schemas.microsoft.com/office/powerpoint/2010/main" val="2777408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2838</TotalTime>
  <Words>560</Words>
  <Application>Microsoft Office PowerPoint</Application>
  <PresentationFormat>Widescreen</PresentationFormat>
  <Paragraphs>67</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Trebuchet MS</vt:lpstr>
      <vt:lpstr>Wingdings</vt:lpstr>
      <vt:lpstr>Wingdings 3</vt:lpstr>
      <vt:lpstr>Facet</vt:lpstr>
      <vt:lpstr>Welcome to Year 3</vt:lpstr>
      <vt:lpstr>PowerPoint Presentation</vt:lpstr>
      <vt:lpstr>PowerPoint Presentation</vt:lpstr>
      <vt:lpstr>PE days</vt:lpstr>
      <vt:lpstr>PowerPoint Presentation</vt:lpstr>
      <vt:lpstr>PowerPoint Presentation</vt:lpstr>
      <vt:lpstr>Parents consultation meetings</vt:lpstr>
      <vt:lpstr>Expectations of school</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2</dc:title>
  <dc:creator>Zoe Tracey</dc:creator>
  <cp:lastModifiedBy>Chanelle Morrison</cp:lastModifiedBy>
  <cp:revision>33</cp:revision>
  <dcterms:created xsi:type="dcterms:W3CDTF">2024-09-07T19:52:38Z</dcterms:created>
  <dcterms:modified xsi:type="dcterms:W3CDTF">2026-09-09T06:46:10Z</dcterms:modified>
</cp:coreProperties>
</file>