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Lst>
  <p:sldSz cx="18288000" cy="10287000"/>
  <p:notesSz cx="6858000" cy="9144000"/>
  <p:embeddedFontLst>
    <p:embeddedFont>
      <p:font typeface="Ballpoint" charset="1" panose="00000000000000000000"/>
      <p:regular r:id="rId13"/>
    </p:embeddedFont>
    <p:embeddedFont>
      <p:font typeface="Canva Sans Bold" charset="1" panose="020B0803030501040103"/>
      <p:regular r:id="rId14"/>
    </p:embeddedFont>
    <p:embeddedFont>
      <p:font typeface="Fibre" charset="1" panose="02000506060000020004"/>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13.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 Id="rId6" Target="../media/image16.png" Type="http://schemas.openxmlformats.org/officeDocument/2006/relationships/image"/><Relationship Id="rId7" Target="../media/image17.svg" Type="http://schemas.openxmlformats.org/officeDocument/2006/relationships/image"/><Relationship Id="rId8" Target="../media/image18.jpeg" Type="http://schemas.openxmlformats.org/officeDocument/2006/relationships/image"/><Relationship Id="rId9" Target="../media/image19.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8.png" Type="http://schemas.openxmlformats.org/officeDocument/2006/relationships/image"/><Relationship Id="rId11" Target="../media/image29.svg" Type="http://schemas.openxmlformats.org/officeDocument/2006/relationships/image"/><Relationship Id="rId12" Target="../media/image30.png" Type="http://schemas.openxmlformats.org/officeDocument/2006/relationships/image"/><Relationship Id="rId13" Target="../media/image31.svg" Type="http://schemas.openxmlformats.org/officeDocument/2006/relationships/image"/><Relationship Id="rId14" Target="../media/image32.png" Type="http://schemas.openxmlformats.org/officeDocument/2006/relationships/image"/><Relationship Id="rId15" Target="../media/image33.svg" Type="http://schemas.openxmlformats.org/officeDocument/2006/relationships/image"/><Relationship Id="rId16" Target="../media/image34.png" Type="http://schemas.openxmlformats.org/officeDocument/2006/relationships/image"/><Relationship Id="rId17" Target="../media/image35.svg" Type="http://schemas.openxmlformats.org/officeDocument/2006/relationships/image"/><Relationship Id="rId2" Target="../media/image20.png" Type="http://schemas.openxmlformats.org/officeDocument/2006/relationships/image"/><Relationship Id="rId3" Target="../media/image21.svg" Type="http://schemas.openxmlformats.org/officeDocument/2006/relationships/image"/><Relationship Id="rId4" Target="../media/image22.png" Type="http://schemas.openxmlformats.org/officeDocument/2006/relationships/image"/><Relationship Id="rId5" Target="../media/image23.svg" Type="http://schemas.openxmlformats.org/officeDocument/2006/relationships/image"/><Relationship Id="rId6" Target="../media/image24.png" Type="http://schemas.openxmlformats.org/officeDocument/2006/relationships/image"/><Relationship Id="rId7" Target="../media/image25.svg" Type="http://schemas.openxmlformats.org/officeDocument/2006/relationships/image"/><Relationship Id="rId8" Target="../media/image26.png" Type="http://schemas.openxmlformats.org/officeDocument/2006/relationships/image"/><Relationship Id="rId9" Target="../media/image27.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8.png" Type="http://schemas.openxmlformats.org/officeDocument/2006/relationships/image"/><Relationship Id="rId11" Target="../media/image29.svg" Type="http://schemas.openxmlformats.org/officeDocument/2006/relationships/image"/><Relationship Id="rId12" Target="../media/image42.png" Type="http://schemas.openxmlformats.org/officeDocument/2006/relationships/image"/><Relationship Id="rId13" Target="../media/image43.svg" Type="http://schemas.openxmlformats.org/officeDocument/2006/relationships/image"/><Relationship Id="rId2" Target="../media/image36.png" Type="http://schemas.openxmlformats.org/officeDocument/2006/relationships/image"/><Relationship Id="rId3" Target="../media/image37.svg" Type="http://schemas.openxmlformats.org/officeDocument/2006/relationships/image"/><Relationship Id="rId4" Target="../media/image20.png" Type="http://schemas.openxmlformats.org/officeDocument/2006/relationships/image"/><Relationship Id="rId5" Target="../media/image21.svg" Type="http://schemas.openxmlformats.org/officeDocument/2006/relationships/image"/><Relationship Id="rId6" Target="../media/image38.png" Type="http://schemas.openxmlformats.org/officeDocument/2006/relationships/image"/><Relationship Id="rId7" Target="../media/image39.svg" Type="http://schemas.openxmlformats.org/officeDocument/2006/relationships/image"/><Relationship Id="rId8" Target="../media/image40.png" Type="http://schemas.openxmlformats.org/officeDocument/2006/relationships/image"/><Relationship Id="rId9" Target="../media/image41.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4.png" Type="http://schemas.openxmlformats.org/officeDocument/2006/relationships/image"/><Relationship Id="rId3" Target="../media/image45.svg" Type="http://schemas.openxmlformats.org/officeDocument/2006/relationships/image"/><Relationship Id="rId4" Target="../media/image46.png" Type="http://schemas.openxmlformats.org/officeDocument/2006/relationships/image"/><Relationship Id="rId5" Target="../media/image47.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56.png" Type="http://schemas.openxmlformats.org/officeDocument/2006/relationships/image"/><Relationship Id="rId11" Target="../media/image57.svg" Type="http://schemas.openxmlformats.org/officeDocument/2006/relationships/image"/><Relationship Id="rId12" Target="../media/image58.png" Type="http://schemas.openxmlformats.org/officeDocument/2006/relationships/image"/><Relationship Id="rId13" Target="../media/image59.svg" Type="http://schemas.openxmlformats.org/officeDocument/2006/relationships/image"/><Relationship Id="rId14" Target="../media/image60.png" Type="http://schemas.openxmlformats.org/officeDocument/2006/relationships/image"/><Relationship Id="rId15" Target="../media/image61.png" Type="http://schemas.openxmlformats.org/officeDocument/2006/relationships/image"/><Relationship Id="rId2" Target="../media/image48.png" Type="http://schemas.openxmlformats.org/officeDocument/2006/relationships/image"/><Relationship Id="rId3" Target="../media/image49.svg" Type="http://schemas.openxmlformats.org/officeDocument/2006/relationships/image"/><Relationship Id="rId4" Target="../media/image50.png" Type="http://schemas.openxmlformats.org/officeDocument/2006/relationships/image"/><Relationship Id="rId5" Target="../media/image51.svg" Type="http://schemas.openxmlformats.org/officeDocument/2006/relationships/image"/><Relationship Id="rId6" Target="../media/image52.png" Type="http://schemas.openxmlformats.org/officeDocument/2006/relationships/image"/><Relationship Id="rId7" Target="../media/image53.svg" Type="http://schemas.openxmlformats.org/officeDocument/2006/relationships/image"/><Relationship Id="rId8" Target="../media/image54.png" Type="http://schemas.openxmlformats.org/officeDocument/2006/relationships/image"/><Relationship Id="rId9" Target="../media/image55.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0.png" Type="http://schemas.openxmlformats.org/officeDocument/2006/relationships/image"/><Relationship Id="rId11" Target="../media/image71.svg" Type="http://schemas.openxmlformats.org/officeDocument/2006/relationships/image"/><Relationship Id="rId12" Target="../media/image72.png" Type="http://schemas.openxmlformats.org/officeDocument/2006/relationships/image"/><Relationship Id="rId13" Target="../media/image73.svg" Type="http://schemas.openxmlformats.org/officeDocument/2006/relationships/image"/><Relationship Id="rId14" Target="../media/image74.png" Type="http://schemas.openxmlformats.org/officeDocument/2006/relationships/image"/><Relationship Id="rId15" Target="../media/image75.svg" Type="http://schemas.openxmlformats.org/officeDocument/2006/relationships/image"/><Relationship Id="rId16" Target="../media/image76.png" Type="http://schemas.openxmlformats.org/officeDocument/2006/relationships/image"/><Relationship Id="rId2" Target="../media/image62.png" Type="http://schemas.openxmlformats.org/officeDocument/2006/relationships/image"/><Relationship Id="rId3" Target="../media/image63.svg" Type="http://schemas.openxmlformats.org/officeDocument/2006/relationships/image"/><Relationship Id="rId4" Target="../media/image64.png" Type="http://schemas.openxmlformats.org/officeDocument/2006/relationships/image"/><Relationship Id="rId5" Target="../media/image65.svg" Type="http://schemas.openxmlformats.org/officeDocument/2006/relationships/image"/><Relationship Id="rId6" Target="../media/image66.png" Type="http://schemas.openxmlformats.org/officeDocument/2006/relationships/image"/><Relationship Id="rId7" Target="../media/image67.svg" Type="http://schemas.openxmlformats.org/officeDocument/2006/relationships/image"/><Relationship Id="rId8" Target="../media/image68.png" Type="http://schemas.openxmlformats.org/officeDocument/2006/relationships/image"/><Relationship Id="rId9" Target="../media/image69.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sp>
        <p:nvSpPr>
          <p:cNvPr name="TextBox 2" id="2"/>
          <p:cNvSpPr txBox="true"/>
          <p:nvPr/>
        </p:nvSpPr>
        <p:spPr>
          <a:xfrm rot="0">
            <a:off x="3127034" y="2983037"/>
            <a:ext cx="12033932" cy="4559050"/>
          </a:xfrm>
          <a:prstGeom prst="rect">
            <a:avLst/>
          </a:prstGeom>
        </p:spPr>
        <p:txBody>
          <a:bodyPr anchor="t" rtlCol="false" tIns="0" lIns="0" bIns="0" rIns="0">
            <a:spAutoFit/>
          </a:bodyPr>
          <a:lstStyle/>
          <a:p>
            <a:pPr algn="ctr" marL="0" indent="0" lvl="0">
              <a:lnSpc>
                <a:spcPts val="15846"/>
              </a:lnSpc>
            </a:pPr>
            <a:r>
              <a:rPr lang="en-US" sz="18425">
                <a:solidFill>
                  <a:srgbClr val="2D304E"/>
                </a:solidFill>
                <a:latin typeface="Ballpoint"/>
                <a:ea typeface="Ballpoint"/>
                <a:cs typeface="Ballpoint"/>
                <a:sym typeface="Ballpoint"/>
              </a:rPr>
              <a:t>KEY STAGE 2 SATS MEETING</a:t>
            </a:r>
          </a:p>
        </p:txBody>
      </p:sp>
      <p:sp>
        <p:nvSpPr>
          <p:cNvPr name="Freeform 3" id="3"/>
          <p:cNvSpPr/>
          <p:nvPr/>
        </p:nvSpPr>
        <p:spPr>
          <a:xfrm flipH="false" flipV="false" rot="0">
            <a:off x="1335864" y="2744912"/>
            <a:ext cx="2704698" cy="3884031"/>
          </a:xfrm>
          <a:custGeom>
            <a:avLst/>
            <a:gdLst/>
            <a:ahLst/>
            <a:cxnLst/>
            <a:rect r="r" b="b" t="t" l="l"/>
            <a:pathLst>
              <a:path h="3884031" w="2704698">
                <a:moveTo>
                  <a:pt x="0" y="0"/>
                </a:moveTo>
                <a:lnTo>
                  <a:pt x="2704698" y="0"/>
                </a:lnTo>
                <a:lnTo>
                  <a:pt x="2704698" y="3884032"/>
                </a:lnTo>
                <a:lnTo>
                  <a:pt x="0" y="388403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true" flipV="false" rot="0">
            <a:off x="14353351" y="2758527"/>
            <a:ext cx="2704698" cy="3884031"/>
          </a:xfrm>
          <a:custGeom>
            <a:avLst/>
            <a:gdLst/>
            <a:ahLst/>
            <a:cxnLst/>
            <a:rect r="r" b="b" t="t" l="l"/>
            <a:pathLst>
              <a:path h="3884031" w="2704698">
                <a:moveTo>
                  <a:pt x="2704698" y="0"/>
                </a:moveTo>
                <a:lnTo>
                  <a:pt x="0" y="0"/>
                </a:lnTo>
                <a:lnTo>
                  <a:pt x="0" y="3884032"/>
                </a:lnTo>
                <a:lnTo>
                  <a:pt x="2704698" y="3884032"/>
                </a:lnTo>
                <a:lnTo>
                  <a:pt x="2704698"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590271">
            <a:off x="1841195" y="7361048"/>
            <a:ext cx="3501962" cy="3215437"/>
          </a:xfrm>
          <a:custGeom>
            <a:avLst/>
            <a:gdLst/>
            <a:ahLst/>
            <a:cxnLst/>
            <a:rect r="r" b="b" t="t" l="l"/>
            <a:pathLst>
              <a:path h="3215437" w="3501962">
                <a:moveTo>
                  <a:pt x="0" y="0"/>
                </a:moveTo>
                <a:lnTo>
                  <a:pt x="3501961" y="0"/>
                </a:lnTo>
                <a:lnTo>
                  <a:pt x="3501961" y="3215437"/>
                </a:lnTo>
                <a:lnTo>
                  <a:pt x="0" y="321543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2912091" y="-380851"/>
            <a:ext cx="2882520" cy="3139378"/>
          </a:xfrm>
          <a:custGeom>
            <a:avLst/>
            <a:gdLst/>
            <a:ahLst/>
            <a:cxnLst/>
            <a:rect r="r" b="b" t="t" l="l"/>
            <a:pathLst>
              <a:path h="3139378" w="2882520">
                <a:moveTo>
                  <a:pt x="0" y="0"/>
                </a:moveTo>
                <a:lnTo>
                  <a:pt x="2882520" y="0"/>
                </a:lnTo>
                <a:lnTo>
                  <a:pt x="2882520" y="3139378"/>
                </a:lnTo>
                <a:lnTo>
                  <a:pt x="0" y="313937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true" flipV="false" rot="0">
            <a:off x="13179677" y="6953514"/>
            <a:ext cx="3236272" cy="3483267"/>
          </a:xfrm>
          <a:custGeom>
            <a:avLst/>
            <a:gdLst/>
            <a:ahLst/>
            <a:cxnLst/>
            <a:rect r="r" b="b" t="t" l="l"/>
            <a:pathLst>
              <a:path h="3483267" w="3236272">
                <a:moveTo>
                  <a:pt x="3236272" y="0"/>
                </a:moveTo>
                <a:lnTo>
                  <a:pt x="0" y="0"/>
                </a:lnTo>
                <a:lnTo>
                  <a:pt x="0" y="3483268"/>
                </a:lnTo>
                <a:lnTo>
                  <a:pt x="3236272" y="3483268"/>
                </a:lnTo>
                <a:lnTo>
                  <a:pt x="3236272"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0">
            <a:off x="2063976" y="-701127"/>
            <a:ext cx="2126115" cy="3459655"/>
          </a:xfrm>
          <a:custGeom>
            <a:avLst/>
            <a:gdLst/>
            <a:ahLst/>
            <a:cxnLst/>
            <a:rect r="r" b="b" t="t" l="l"/>
            <a:pathLst>
              <a:path h="3459655" w="2126115">
                <a:moveTo>
                  <a:pt x="0" y="0"/>
                </a:moveTo>
                <a:lnTo>
                  <a:pt x="2126115" y="0"/>
                </a:lnTo>
                <a:lnTo>
                  <a:pt x="2126115" y="3459654"/>
                </a:lnTo>
                <a:lnTo>
                  <a:pt x="0" y="345965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9" id="9"/>
          <p:cNvSpPr/>
          <p:nvPr/>
        </p:nvSpPr>
        <p:spPr>
          <a:xfrm flipH="false" flipV="false" rot="0">
            <a:off x="6935060" y="0"/>
            <a:ext cx="4417880" cy="3125763"/>
          </a:xfrm>
          <a:custGeom>
            <a:avLst/>
            <a:gdLst/>
            <a:ahLst/>
            <a:cxnLst/>
            <a:rect r="r" b="b" t="t" l="l"/>
            <a:pathLst>
              <a:path h="3125763" w="4417880">
                <a:moveTo>
                  <a:pt x="0" y="0"/>
                </a:moveTo>
                <a:lnTo>
                  <a:pt x="4417880" y="0"/>
                </a:lnTo>
                <a:lnTo>
                  <a:pt x="4417880" y="3125763"/>
                </a:lnTo>
                <a:lnTo>
                  <a:pt x="0" y="3125763"/>
                </a:lnTo>
                <a:lnTo>
                  <a:pt x="0" y="0"/>
                </a:lnTo>
                <a:close/>
              </a:path>
            </a:pathLst>
          </a:custGeom>
          <a:blipFill>
            <a:blip r:embed="rId12"/>
            <a:stretch>
              <a:fillRect l="0" t="0" r="0" b="0"/>
            </a:stretch>
          </a:blipFill>
        </p:spPr>
      </p:sp>
      <p:sp>
        <p:nvSpPr>
          <p:cNvPr name="TextBox 10" id="10"/>
          <p:cNvSpPr txBox="true"/>
          <p:nvPr/>
        </p:nvSpPr>
        <p:spPr>
          <a:xfrm rot="0">
            <a:off x="5108323" y="7535498"/>
            <a:ext cx="8071353" cy="1007744"/>
          </a:xfrm>
          <a:prstGeom prst="rect">
            <a:avLst/>
          </a:prstGeom>
        </p:spPr>
        <p:txBody>
          <a:bodyPr anchor="t" rtlCol="false" tIns="0" lIns="0" bIns="0" rIns="0">
            <a:spAutoFit/>
          </a:bodyPr>
          <a:lstStyle/>
          <a:p>
            <a:pPr algn="ctr" marL="0" indent="0" lvl="0">
              <a:lnSpc>
                <a:spcPts val="6719"/>
              </a:lnSpc>
              <a:spcBef>
                <a:spcPct val="0"/>
              </a:spcBef>
            </a:pPr>
            <a:r>
              <a:rPr lang="en-US" sz="6399" u="sng">
                <a:solidFill>
                  <a:srgbClr val="2D304E"/>
                </a:solidFill>
                <a:latin typeface="Ballpoint"/>
                <a:ea typeface="Ballpoint"/>
                <a:cs typeface="Ballpoint"/>
                <a:sym typeface="Ballpoint"/>
              </a:rPr>
              <a:t>2025 - 26</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sp>
        <p:nvSpPr>
          <p:cNvPr name="TextBox 2" id="2"/>
          <p:cNvSpPr txBox="true"/>
          <p:nvPr/>
        </p:nvSpPr>
        <p:spPr>
          <a:xfrm rot="0">
            <a:off x="199719" y="1906452"/>
            <a:ext cx="10164535" cy="7554217"/>
          </a:xfrm>
          <a:prstGeom prst="rect">
            <a:avLst/>
          </a:prstGeom>
        </p:spPr>
        <p:txBody>
          <a:bodyPr anchor="t" rtlCol="false" tIns="0" lIns="0" bIns="0" rIns="0">
            <a:spAutoFit/>
          </a:bodyPr>
          <a:lstStyle/>
          <a:p>
            <a:pPr algn="l" marL="0" indent="0" lvl="0">
              <a:lnSpc>
                <a:spcPts val="7361"/>
              </a:lnSpc>
              <a:spcBef>
                <a:spcPct val="0"/>
              </a:spcBef>
            </a:pPr>
            <a:r>
              <a:rPr lang="en-US" sz="5453">
                <a:solidFill>
                  <a:srgbClr val="2D304E"/>
                </a:solidFill>
                <a:latin typeface="Ballpoint"/>
                <a:ea typeface="Ballpoint"/>
                <a:cs typeface="Ballpoint"/>
                <a:sym typeface="Ballpoint"/>
              </a:rPr>
              <a:t>These tests, alongside teacher assessment of English writing and Science, are used to measure school performance. The assessments are also used to help inform children’s transition to secondary school to ensure pupils have the support that they need. Some secondary schools will use the scores to set Year 7 pupils whereas others may use internal data.</a:t>
            </a:r>
          </a:p>
        </p:txBody>
      </p:sp>
      <p:sp>
        <p:nvSpPr>
          <p:cNvPr name="TextBox 3" id="3"/>
          <p:cNvSpPr txBox="true"/>
          <p:nvPr/>
        </p:nvSpPr>
        <p:spPr>
          <a:xfrm rot="0">
            <a:off x="199719" y="536515"/>
            <a:ext cx="16362337" cy="1257940"/>
          </a:xfrm>
          <a:prstGeom prst="rect">
            <a:avLst/>
          </a:prstGeom>
        </p:spPr>
        <p:txBody>
          <a:bodyPr anchor="t" rtlCol="false" tIns="0" lIns="0" bIns="0" rIns="0">
            <a:spAutoFit/>
          </a:bodyPr>
          <a:lstStyle/>
          <a:p>
            <a:pPr algn="l" marL="0" indent="0" lvl="0">
              <a:lnSpc>
                <a:spcPts val="8320"/>
              </a:lnSpc>
            </a:pPr>
            <a:r>
              <a:rPr lang="en-US" sz="8000" u="sng">
                <a:solidFill>
                  <a:srgbClr val="2D304E"/>
                </a:solidFill>
                <a:latin typeface="Ballpoint"/>
                <a:ea typeface="Ballpoint"/>
                <a:cs typeface="Ballpoint"/>
                <a:sym typeface="Ballpoint"/>
              </a:rPr>
              <a:t>WHY </a:t>
            </a:r>
            <a:r>
              <a:rPr lang="en-US" sz="8000">
                <a:solidFill>
                  <a:srgbClr val="2D304E"/>
                </a:solidFill>
                <a:latin typeface="Ballpoint"/>
                <a:ea typeface="Ballpoint"/>
                <a:cs typeface="Ballpoint"/>
                <a:sym typeface="Ballpoint"/>
              </a:rPr>
              <a:t>DO CHILDREN IN YEAR 6 TAKE THE SATS TESTS?</a:t>
            </a:r>
          </a:p>
        </p:txBody>
      </p:sp>
      <p:sp>
        <p:nvSpPr>
          <p:cNvPr name="Freeform 4" id="4"/>
          <p:cNvSpPr/>
          <p:nvPr/>
        </p:nvSpPr>
        <p:spPr>
          <a:xfrm flipH="false" flipV="false" rot="1737559">
            <a:off x="2318674" y="8845184"/>
            <a:ext cx="3751278" cy="2612254"/>
          </a:xfrm>
          <a:custGeom>
            <a:avLst/>
            <a:gdLst/>
            <a:ahLst/>
            <a:cxnLst/>
            <a:rect r="r" b="b" t="t" l="l"/>
            <a:pathLst>
              <a:path h="2612254" w="3751278">
                <a:moveTo>
                  <a:pt x="0" y="0"/>
                </a:moveTo>
                <a:lnTo>
                  <a:pt x="3751278" y="0"/>
                </a:lnTo>
                <a:lnTo>
                  <a:pt x="3751278" y="2612254"/>
                </a:lnTo>
                <a:lnTo>
                  <a:pt x="0" y="261225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Freeform 5" id="5"/>
          <p:cNvSpPr/>
          <p:nvPr/>
        </p:nvSpPr>
        <p:spPr>
          <a:xfrm flipH="false" flipV="false" rot="0">
            <a:off x="17259300" y="698230"/>
            <a:ext cx="3198742" cy="2797445"/>
          </a:xfrm>
          <a:custGeom>
            <a:avLst/>
            <a:gdLst/>
            <a:ahLst/>
            <a:cxnLst/>
            <a:rect r="r" b="b" t="t" l="l"/>
            <a:pathLst>
              <a:path h="2797445" w="3198742">
                <a:moveTo>
                  <a:pt x="0" y="0"/>
                </a:moveTo>
                <a:lnTo>
                  <a:pt x="3198742" y="0"/>
                </a:lnTo>
                <a:lnTo>
                  <a:pt x="3198742" y="2797445"/>
                </a:lnTo>
                <a:lnTo>
                  <a:pt x="0" y="279744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6" id="6"/>
          <p:cNvSpPr/>
          <p:nvPr/>
        </p:nvSpPr>
        <p:spPr>
          <a:xfrm flipH="false" flipV="false" rot="5400000">
            <a:off x="15561337" y="-1937162"/>
            <a:ext cx="2491650" cy="4103017"/>
          </a:xfrm>
          <a:custGeom>
            <a:avLst/>
            <a:gdLst/>
            <a:ahLst/>
            <a:cxnLst/>
            <a:rect r="r" b="b" t="t" l="l"/>
            <a:pathLst>
              <a:path h="4103017" w="2491650">
                <a:moveTo>
                  <a:pt x="0" y="0"/>
                </a:moveTo>
                <a:lnTo>
                  <a:pt x="2491650" y="0"/>
                </a:lnTo>
                <a:lnTo>
                  <a:pt x="2491650" y="4103017"/>
                </a:lnTo>
                <a:lnTo>
                  <a:pt x="0" y="410301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7" id="7"/>
          <p:cNvGrpSpPr>
            <a:grpSpLocks noChangeAspect="true"/>
          </p:cNvGrpSpPr>
          <p:nvPr/>
        </p:nvGrpSpPr>
        <p:grpSpPr>
          <a:xfrm rot="0">
            <a:off x="10609360" y="1961280"/>
            <a:ext cx="7297020" cy="7297020"/>
            <a:chOff x="0" y="0"/>
            <a:chExt cx="34823400" cy="34823400"/>
          </a:xfrm>
        </p:grpSpPr>
        <p:sp>
          <p:nvSpPr>
            <p:cNvPr name="Freeform 8" id="8"/>
            <p:cNvSpPr/>
            <p:nvPr/>
          </p:nvSpPr>
          <p:spPr>
            <a:xfrm flipH="false" flipV="false" rot="0">
              <a:off x="0" y="0"/>
              <a:ext cx="34823400" cy="34823400"/>
            </a:xfrm>
            <a:custGeom>
              <a:avLst/>
              <a:gdLst/>
              <a:ahLst/>
              <a:cxnLst/>
              <a:rect r="r" b="b" t="t" l="l"/>
              <a:pathLst>
                <a:path h="34823400" w="34823400">
                  <a:moveTo>
                    <a:pt x="34823400" y="34823400"/>
                  </a:moveTo>
                  <a:lnTo>
                    <a:pt x="0" y="34823400"/>
                  </a:lnTo>
                  <a:lnTo>
                    <a:pt x="0" y="0"/>
                  </a:lnTo>
                  <a:lnTo>
                    <a:pt x="34823400" y="0"/>
                  </a:lnTo>
                  <a:lnTo>
                    <a:pt x="34823400" y="34823400"/>
                  </a:lnTo>
                  <a:close/>
                </a:path>
              </a:pathLst>
            </a:custGeom>
            <a:blipFill>
              <a:blip r:embed="rId8"/>
              <a:stretch>
                <a:fillRect l="-38888" t="0" r="-38888" b="0"/>
              </a:stretch>
            </a:blipFill>
          </p:spPr>
        </p:sp>
        <p:sp>
          <p:nvSpPr>
            <p:cNvPr name="Freeform 9" id="9"/>
            <p:cNvSpPr/>
            <p:nvPr/>
          </p:nvSpPr>
          <p:spPr>
            <a:xfrm flipH="false" flipV="false" rot="0">
              <a:off x="0" y="0"/>
              <a:ext cx="34823400" cy="34823400"/>
            </a:xfrm>
            <a:custGeom>
              <a:avLst/>
              <a:gdLst/>
              <a:ahLst/>
              <a:cxnLst/>
              <a:rect r="r" b="b" t="t" l="l"/>
              <a:pathLst>
                <a:path h="34823400" w="34823400">
                  <a:moveTo>
                    <a:pt x="34823400" y="34823400"/>
                  </a:moveTo>
                  <a:lnTo>
                    <a:pt x="0" y="34823400"/>
                  </a:lnTo>
                  <a:lnTo>
                    <a:pt x="0" y="0"/>
                  </a:lnTo>
                  <a:lnTo>
                    <a:pt x="34823400" y="0"/>
                  </a:lnTo>
                  <a:lnTo>
                    <a:pt x="34823400" y="34823400"/>
                  </a:lnTo>
                  <a:close/>
                </a:path>
              </a:pathLst>
            </a:custGeom>
            <a:blipFill>
              <a:blip r:embed="rId9"/>
              <a:stretch>
                <a:fillRect l="0" t="0" r="0" b="0"/>
              </a:stretch>
            </a:blipFill>
          </p:spPr>
        </p:sp>
      </p:gr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1136496" y="8228619"/>
            <a:ext cx="3057281" cy="2751553"/>
          </a:xfrm>
          <a:custGeom>
            <a:avLst/>
            <a:gdLst/>
            <a:ahLst/>
            <a:cxnLst/>
            <a:rect r="r" b="b" t="t" l="l"/>
            <a:pathLst>
              <a:path h="2751553" w="3057281">
                <a:moveTo>
                  <a:pt x="3057281" y="0"/>
                </a:moveTo>
                <a:lnTo>
                  <a:pt x="0" y="0"/>
                </a:lnTo>
                <a:lnTo>
                  <a:pt x="0" y="2751552"/>
                </a:lnTo>
                <a:lnTo>
                  <a:pt x="3057281" y="2751552"/>
                </a:lnTo>
                <a:lnTo>
                  <a:pt x="3057281"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6413011" y="7395331"/>
            <a:ext cx="4539051" cy="4810170"/>
          </a:xfrm>
          <a:custGeom>
            <a:avLst/>
            <a:gdLst/>
            <a:ahLst/>
            <a:cxnLst/>
            <a:rect r="r" b="b" t="t" l="l"/>
            <a:pathLst>
              <a:path h="4810170" w="4539051">
                <a:moveTo>
                  <a:pt x="0" y="0"/>
                </a:moveTo>
                <a:lnTo>
                  <a:pt x="4539051" y="0"/>
                </a:lnTo>
                <a:lnTo>
                  <a:pt x="4539051" y="4810170"/>
                </a:lnTo>
                <a:lnTo>
                  <a:pt x="0" y="481017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29695" y="4662240"/>
            <a:ext cx="2058395" cy="3339578"/>
          </a:xfrm>
          <a:custGeom>
            <a:avLst/>
            <a:gdLst/>
            <a:ahLst/>
            <a:cxnLst/>
            <a:rect r="r" b="b" t="t" l="l"/>
            <a:pathLst>
              <a:path h="3339578" w="2058395">
                <a:moveTo>
                  <a:pt x="0" y="0"/>
                </a:moveTo>
                <a:lnTo>
                  <a:pt x="2058395" y="0"/>
                </a:lnTo>
                <a:lnTo>
                  <a:pt x="2058395" y="3339578"/>
                </a:lnTo>
                <a:lnTo>
                  <a:pt x="0" y="333957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a:ln cap="sq">
            <a:noFill/>
            <a:prstDash val="solid"/>
            <a:miter/>
          </a:ln>
        </p:spPr>
      </p:sp>
      <p:sp>
        <p:nvSpPr>
          <p:cNvPr name="Freeform 5" id="5"/>
          <p:cNvSpPr/>
          <p:nvPr/>
        </p:nvSpPr>
        <p:spPr>
          <a:xfrm flipH="false" flipV="false" rot="0">
            <a:off x="16569309" y="-917427"/>
            <a:ext cx="2886146" cy="2524065"/>
          </a:xfrm>
          <a:custGeom>
            <a:avLst/>
            <a:gdLst/>
            <a:ahLst/>
            <a:cxnLst/>
            <a:rect r="r" b="b" t="t" l="l"/>
            <a:pathLst>
              <a:path h="2524065" w="2886146">
                <a:moveTo>
                  <a:pt x="0" y="0"/>
                </a:moveTo>
                <a:lnTo>
                  <a:pt x="2886145" y="0"/>
                </a:lnTo>
                <a:lnTo>
                  <a:pt x="2886145" y="2524065"/>
                </a:lnTo>
                <a:lnTo>
                  <a:pt x="0" y="252406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417113" y="-1667348"/>
            <a:ext cx="2477977" cy="3577131"/>
          </a:xfrm>
          <a:custGeom>
            <a:avLst/>
            <a:gdLst/>
            <a:ahLst/>
            <a:cxnLst/>
            <a:rect r="r" b="b" t="t" l="l"/>
            <a:pathLst>
              <a:path h="3577131" w="2477977">
                <a:moveTo>
                  <a:pt x="0" y="0"/>
                </a:moveTo>
                <a:lnTo>
                  <a:pt x="2477976" y="0"/>
                </a:lnTo>
                <a:lnTo>
                  <a:pt x="2477976" y="3577131"/>
                </a:lnTo>
                <a:lnTo>
                  <a:pt x="0" y="357713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a:ln cap="sq">
            <a:noFill/>
            <a:prstDash val="solid"/>
            <a:miter/>
          </a:ln>
        </p:spPr>
      </p:sp>
      <p:sp>
        <p:nvSpPr>
          <p:cNvPr name="Freeform 7" id="7"/>
          <p:cNvSpPr/>
          <p:nvPr/>
        </p:nvSpPr>
        <p:spPr>
          <a:xfrm flipH="false" flipV="false" rot="0">
            <a:off x="-972660" y="2160503"/>
            <a:ext cx="2001360" cy="2251018"/>
          </a:xfrm>
          <a:custGeom>
            <a:avLst/>
            <a:gdLst/>
            <a:ahLst/>
            <a:cxnLst/>
            <a:rect r="r" b="b" t="t" l="l"/>
            <a:pathLst>
              <a:path h="2251018" w="2001360">
                <a:moveTo>
                  <a:pt x="0" y="0"/>
                </a:moveTo>
                <a:lnTo>
                  <a:pt x="2001360" y="0"/>
                </a:lnTo>
                <a:lnTo>
                  <a:pt x="2001360" y="2251018"/>
                </a:lnTo>
                <a:lnTo>
                  <a:pt x="0" y="2251018"/>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a:ln cap="sq">
            <a:noFill/>
            <a:prstDash val="solid"/>
            <a:miter/>
          </a:ln>
        </p:spPr>
      </p:sp>
      <p:sp>
        <p:nvSpPr>
          <p:cNvPr name="Freeform 8" id="8"/>
          <p:cNvSpPr/>
          <p:nvPr/>
        </p:nvSpPr>
        <p:spPr>
          <a:xfrm flipH="false" flipV="false" rot="0">
            <a:off x="392145" y="8001818"/>
            <a:ext cx="1018413" cy="2057400"/>
          </a:xfrm>
          <a:custGeom>
            <a:avLst/>
            <a:gdLst/>
            <a:ahLst/>
            <a:cxnLst/>
            <a:rect r="r" b="b" t="t" l="l"/>
            <a:pathLst>
              <a:path h="2057400" w="1018413">
                <a:moveTo>
                  <a:pt x="0" y="0"/>
                </a:moveTo>
                <a:lnTo>
                  <a:pt x="1018413" y="0"/>
                </a:lnTo>
                <a:lnTo>
                  <a:pt x="1018413" y="2057400"/>
                </a:lnTo>
                <a:lnTo>
                  <a:pt x="0" y="2057400"/>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9" id="9"/>
          <p:cNvSpPr/>
          <p:nvPr/>
        </p:nvSpPr>
        <p:spPr>
          <a:xfrm flipH="false" flipV="false" rot="-10800000">
            <a:off x="17096905" y="8232514"/>
            <a:ext cx="1018413" cy="2057400"/>
          </a:xfrm>
          <a:custGeom>
            <a:avLst/>
            <a:gdLst/>
            <a:ahLst/>
            <a:cxnLst/>
            <a:rect r="r" b="b" t="t" l="l"/>
            <a:pathLst>
              <a:path h="2057400" w="1018413">
                <a:moveTo>
                  <a:pt x="0" y="0"/>
                </a:moveTo>
                <a:lnTo>
                  <a:pt x="1018413" y="0"/>
                </a:lnTo>
                <a:lnTo>
                  <a:pt x="1018413" y="2057400"/>
                </a:lnTo>
                <a:lnTo>
                  <a:pt x="0" y="2057400"/>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0" id="10"/>
          <p:cNvSpPr/>
          <p:nvPr/>
        </p:nvSpPr>
        <p:spPr>
          <a:xfrm flipH="false" flipV="false" rot="0">
            <a:off x="16413011" y="-1054117"/>
            <a:ext cx="3198742" cy="2797445"/>
          </a:xfrm>
          <a:custGeom>
            <a:avLst/>
            <a:gdLst/>
            <a:ahLst/>
            <a:cxnLst/>
            <a:rect r="r" b="b" t="t" l="l"/>
            <a:pathLst>
              <a:path h="2797445" w="3198742">
                <a:moveTo>
                  <a:pt x="0" y="0"/>
                </a:moveTo>
                <a:lnTo>
                  <a:pt x="3198741" y="0"/>
                </a:lnTo>
                <a:lnTo>
                  <a:pt x="3198741" y="2797445"/>
                </a:lnTo>
                <a:lnTo>
                  <a:pt x="0" y="2797445"/>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a:ln cap="sq">
            <a:noFill/>
            <a:prstDash val="solid"/>
            <a:miter/>
          </a:ln>
        </p:spPr>
      </p:sp>
      <p:graphicFrame>
        <p:nvGraphicFramePr>
          <p:cNvPr name="Table 11" id="11"/>
          <p:cNvGraphicFramePr>
            <a:graphicFrameLocks noGrp="true"/>
          </p:cNvGraphicFramePr>
          <p:nvPr/>
        </p:nvGraphicFramePr>
        <p:xfrm>
          <a:off x="1637852" y="1365270"/>
          <a:ext cx="15231759" cy="7429500"/>
        </p:xfrm>
        <a:graphic>
          <a:graphicData uri="http://schemas.openxmlformats.org/drawingml/2006/table">
            <a:tbl>
              <a:tblPr/>
              <a:tblGrid>
                <a:gridCol w="3807940"/>
                <a:gridCol w="3807940"/>
                <a:gridCol w="3807940"/>
                <a:gridCol w="3807940"/>
              </a:tblGrid>
              <a:tr h="2087153">
                <a:tc>
                  <a:txBody>
                    <a:bodyPr anchor="t" rtlCol="false"/>
                    <a:lstStyle/>
                    <a:p>
                      <a:pPr algn="ctr">
                        <a:lnSpc>
                          <a:spcPts val="6439"/>
                        </a:lnSpc>
                        <a:defRPr/>
                      </a:pPr>
                      <a:r>
                        <a:rPr lang="en-US" sz="4599">
                          <a:solidFill>
                            <a:srgbClr val="000000"/>
                          </a:solidFill>
                          <a:latin typeface="Ballpoint"/>
                          <a:ea typeface="Ballpoint"/>
                          <a:cs typeface="Ballpoint"/>
                          <a:sym typeface="Ballpoint"/>
                        </a:rPr>
                        <a:t>Monday 11th May</a:t>
                      </a:r>
                      <a:endParaRPr lang="en-US" sz="1100"/>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6439"/>
                        </a:lnSpc>
                        <a:defRPr/>
                      </a:pPr>
                      <a:r>
                        <a:rPr lang="en-US" sz="4599">
                          <a:solidFill>
                            <a:srgbClr val="000000"/>
                          </a:solidFill>
                          <a:latin typeface="Ballpoint"/>
                          <a:ea typeface="Ballpoint"/>
                          <a:cs typeface="Ballpoint"/>
                          <a:sym typeface="Ballpoint"/>
                        </a:rPr>
                        <a:t>Tuesday 12th May</a:t>
                      </a:r>
                      <a:endParaRPr lang="en-US" sz="1100"/>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6439"/>
                        </a:lnSpc>
                        <a:defRPr/>
                      </a:pPr>
                      <a:r>
                        <a:rPr lang="en-US" sz="4599">
                          <a:solidFill>
                            <a:srgbClr val="000000"/>
                          </a:solidFill>
                          <a:latin typeface="Ballpoint"/>
                          <a:ea typeface="Ballpoint"/>
                          <a:cs typeface="Ballpoint"/>
                          <a:sym typeface="Ballpoint"/>
                        </a:rPr>
                        <a:t>Wednesday 13th May</a:t>
                      </a:r>
                      <a:endParaRPr lang="en-US" sz="1100"/>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6439"/>
                        </a:lnSpc>
                        <a:defRPr/>
                      </a:pPr>
                      <a:r>
                        <a:rPr lang="en-US" sz="4599">
                          <a:solidFill>
                            <a:srgbClr val="000000"/>
                          </a:solidFill>
                          <a:latin typeface="Ballpoint"/>
                          <a:ea typeface="Ballpoint"/>
                          <a:cs typeface="Ballpoint"/>
                          <a:sym typeface="Ballpoint"/>
                        </a:rPr>
                        <a:t>Thursday 14th May</a:t>
                      </a:r>
                      <a:endParaRPr lang="en-US" sz="1100"/>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5342347">
                <a:tc>
                  <a:txBody>
                    <a:bodyPr anchor="t" rtlCol="false"/>
                    <a:lstStyle/>
                    <a:p>
                      <a:pPr algn="ctr">
                        <a:lnSpc>
                          <a:spcPts val="6439"/>
                        </a:lnSpc>
                        <a:defRPr/>
                      </a:pPr>
                      <a:r>
                        <a:rPr lang="en-US" sz="4599">
                          <a:solidFill>
                            <a:srgbClr val="000000"/>
                          </a:solidFill>
                          <a:latin typeface="Ballpoint"/>
                          <a:ea typeface="Ballpoint"/>
                          <a:cs typeface="Ballpoint"/>
                          <a:sym typeface="Ballpoint"/>
                        </a:rPr>
                        <a:t>Grammar and Punctuation</a:t>
                      </a:r>
                      <a:endParaRPr lang="en-US" sz="1100"/>
                    </a:p>
                    <a:p>
                      <a:pPr algn="ctr">
                        <a:lnSpc>
                          <a:spcPts val="6439"/>
                        </a:lnSpc>
                      </a:pPr>
                      <a:r>
                        <a:rPr lang="en-US" sz="4599">
                          <a:solidFill>
                            <a:srgbClr val="000000"/>
                          </a:solidFill>
                          <a:latin typeface="Ballpoint"/>
                          <a:ea typeface="Ballpoint"/>
                          <a:cs typeface="Ballpoint"/>
                          <a:sym typeface="Ballpoint"/>
                        </a:rPr>
                        <a:t>45 minutes</a:t>
                      </a:r>
                    </a:p>
                    <a:p>
                      <a:pPr algn="ctr">
                        <a:lnSpc>
                          <a:spcPts val="6439"/>
                        </a:lnSpc>
                      </a:pPr>
                    </a:p>
                    <a:p>
                      <a:pPr algn="ctr">
                        <a:lnSpc>
                          <a:spcPts val="6439"/>
                        </a:lnSpc>
                      </a:pPr>
                      <a:r>
                        <a:rPr lang="en-US" sz="4599">
                          <a:solidFill>
                            <a:srgbClr val="000000"/>
                          </a:solidFill>
                          <a:latin typeface="Ballpoint"/>
                          <a:ea typeface="Ballpoint"/>
                          <a:cs typeface="Ballpoint"/>
                          <a:sym typeface="Ballpoint"/>
                        </a:rPr>
                        <a:t>Spelling - 20 minutes</a:t>
                      </a: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6439"/>
                        </a:lnSpc>
                        <a:defRPr/>
                      </a:pPr>
                      <a:r>
                        <a:rPr lang="en-US" sz="4599">
                          <a:solidFill>
                            <a:srgbClr val="000000"/>
                          </a:solidFill>
                          <a:latin typeface="Ballpoint"/>
                          <a:ea typeface="Ballpoint"/>
                          <a:cs typeface="Ballpoint"/>
                          <a:sym typeface="Ballpoint"/>
                        </a:rPr>
                        <a:t>Reading </a:t>
                      </a:r>
                      <a:endParaRPr lang="en-US" sz="1100"/>
                    </a:p>
                    <a:p>
                      <a:pPr algn="ctr">
                        <a:lnSpc>
                          <a:spcPts val="6439"/>
                        </a:lnSpc>
                      </a:pPr>
                      <a:r>
                        <a:rPr lang="en-US" sz="4599">
                          <a:solidFill>
                            <a:srgbClr val="000000"/>
                          </a:solidFill>
                          <a:latin typeface="Ballpoint"/>
                          <a:ea typeface="Ballpoint"/>
                          <a:cs typeface="Ballpoint"/>
                          <a:sym typeface="Ballpoint"/>
                        </a:rPr>
                        <a:t>1 hour</a:t>
                      </a: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6439"/>
                        </a:lnSpc>
                        <a:defRPr/>
                      </a:pPr>
                      <a:r>
                        <a:rPr lang="en-US" sz="4599">
                          <a:solidFill>
                            <a:srgbClr val="000000"/>
                          </a:solidFill>
                          <a:latin typeface="Ballpoint"/>
                          <a:ea typeface="Ballpoint"/>
                          <a:cs typeface="Ballpoint"/>
                          <a:sym typeface="Ballpoint"/>
                        </a:rPr>
                        <a:t>Arithmetic</a:t>
                      </a:r>
                      <a:endParaRPr lang="en-US" sz="1100"/>
                    </a:p>
                    <a:p>
                      <a:pPr algn="ctr">
                        <a:lnSpc>
                          <a:spcPts val="6439"/>
                        </a:lnSpc>
                      </a:pPr>
                      <a:r>
                        <a:rPr lang="en-US" sz="4599">
                          <a:solidFill>
                            <a:srgbClr val="000000"/>
                          </a:solidFill>
                          <a:latin typeface="Ballpoint"/>
                          <a:ea typeface="Ballpoint"/>
                          <a:cs typeface="Ballpoint"/>
                          <a:sym typeface="Ballpoint"/>
                        </a:rPr>
                        <a:t>30 minutes</a:t>
                      </a:r>
                    </a:p>
                    <a:p>
                      <a:pPr algn="ctr">
                        <a:lnSpc>
                          <a:spcPts val="6439"/>
                        </a:lnSpc>
                      </a:pPr>
                    </a:p>
                    <a:p>
                      <a:pPr algn="ctr">
                        <a:lnSpc>
                          <a:spcPts val="6439"/>
                        </a:lnSpc>
                      </a:pPr>
                      <a:r>
                        <a:rPr lang="en-US" sz="4599">
                          <a:solidFill>
                            <a:srgbClr val="000000"/>
                          </a:solidFill>
                          <a:latin typeface="Ballpoint"/>
                          <a:ea typeface="Ballpoint"/>
                          <a:cs typeface="Ballpoint"/>
                          <a:sym typeface="Ballpoint"/>
                        </a:rPr>
                        <a:t>Maths paper 2</a:t>
                      </a:r>
                    </a:p>
                    <a:p>
                      <a:pPr algn="ctr">
                        <a:lnSpc>
                          <a:spcPts val="6439"/>
                        </a:lnSpc>
                      </a:pPr>
                      <a:r>
                        <a:rPr lang="en-US" sz="4599">
                          <a:solidFill>
                            <a:srgbClr val="000000"/>
                          </a:solidFill>
                          <a:latin typeface="Ballpoint"/>
                          <a:ea typeface="Ballpoint"/>
                          <a:cs typeface="Ballpoint"/>
                          <a:sym typeface="Ballpoint"/>
                        </a:rPr>
                        <a:t>40 minutes</a:t>
                      </a: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c>
                  <a:txBody>
                    <a:bodyPr anchor="t" rtlCol="false"/>
                    <a:lstStyle/>
                    <a:p>
                      <a:pPr algn="ctr">
                        <a:lnSpc>
                          <a:spcPts val="6439"/>
                        </a:lnSpc>
                        <a:defRPr/>
                      </a:pPr>
                      <a:r>
                        <a:rPr lang="en-US" sz="4599">
                          <a:solidFill>
                            <a:srgbClr val="000000"/>
                          </a:solidFill>
                          <a:latin typeface="Ballpoint"/>
                          <a:ea typeface="Ballpoint"/>
                          <a:cs typeface="Ballpoint"/>
                          <a:sym typeface="Ballpoint"/>
                        </a:rPr>
                        <a:t>Maths paper 3</a:t>
                      </a:r>
                      <a:endParaRPr lang="en-US" sz="1100"/>
                    </a:p>
                    <a:p>
                      <a:pPr algn="ctr">
                        <a:lnSpc>
                          <a:spcPts val="6439"/>
                        </a:lnSpc>
                      </a:pPr>
                      <a:r>
                        <a:rPr lang="en-US" sz="4599">
                          <a:solidFill>
                            <a:srgbClr val="000000"/>
                          </a:solidFill>
                          <a:latin typeface="Ballpoint"/>
                          <a:ea typeface="Ballpoint"/>
                          <a:cs typeface="Ballpoint"/>
                          <a:sym typeface="Ballpoint"/>
                        </a:rPr>
                        <a:t>40 minutes</a:t>
                      </a:r>
                    </a:p>
                  </a:txBody>
                  <a:tcPr marL="190500" marR="190500" marT="190500" marB="190500" anchor="ct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sp>
        <p:nvSpPr>
          <p:cNvPr name="TextBox 12" id="12"/>
          <p:cNvSpPr txBox="true"/>
          <p:nvPr/>
        </p:nvSpPr>
        <p:spPr>
          <a:xfrm rot="0">
            <a:off x="4201193" y="-102086"/>
            <a:ext cx="9350317" cy="1467356"/>
          </a:xfrm>
          <a:prstGeom prst="rect">
            <a:avLst/>
          </a:prstGeom>
        </p:spPr>
        <p:txBody>
          <a:bodyPr anchor="t" rtlCol="false" tIns="0" lIns="0" bIns="0" rIns="0">
            <a:spAutoFit/>
          </a:bodyPr>
          <a:lstStyle/>
          <a:p>
            <a:pPr algn="ctr" marL="0" indent="0" lvl="0">
              <a:lnSpc>
                <a:spcPts val="9775"/>
              </a:lnSpc>
            </a:pPr>
            <a:r>
              <a:rPr lang="en-US" sz="9399" spc="-187" u="sng">
                <a:solidFill>
                  <a:srgbClr val="2B2B2B"/>
                </a:solidFill>
                <a:latin typeface="Ballpoint"/>
                <a:ea typeface="Ballpoint"/>
                <a:cs typeface="Ballpoint"/>
                <a:sym typeface="Ballpoint"/>
              </a:rPr>
              <a:t>When?</a:t>
            </a:r>
          </a:p>
        </p:txBody>
      </p:sp>
      <p:sp>
        <p:nvSpPr>
          <p:cNvPr name="TextBox 13" id="13"/>
          <p:cNvSpPr txBox="true"/>
          <p:nvPr/>
        </p:nvSpPr>
        <p:spPr>
          <a:xfrm rot="0">
            <a:off x="1637852" y="8756670"/>
            <a:ext cx="13310570" cy="1346329"/>
          </a:xfrm>
          <a:prstGeom prst="rect">
            <a:avLst/>
          </a:prstGeom>
        </p:spPr>
        <p:txBody>
          <a:bodyPr anchor="t" rtlCol="false" tIns="0" lIns="0" bIns="0" rIns="0">
            <a:spAutoFit/>
          </a:bodyPr>
          <a:lstStyle/>
          <a:p>
            <a:pPr algn="ctr" marL="0" indent="0" lvl="0">
              <a:lnSpc>
                <a:spcPts val="8944"/>
              </a:lnSpc>
            </a:pPr>
            <a:r>
              <a:rPr lang="en-US" sz="8600" spc="-172" u="sng">
                <a:solidFill>
                  <a:srgbClr val="2B2B2B"/>
                </a:solidFill>
                <a:latin typeface="Ballpoint"/>
                <a:ea typeface="Ballpoint"/>
                <a:cs typeface="Ballpoint"/>
                <a:sym typeface="Ballpoint"/>
              </a:rPr>
              <a:t>What do they look like?</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sp>
        <p:nvSpPr>
          <p:cNvPr name="Freeform 2" id="2"/>
          <p:cNvSpPr/>
          <p:nvPr/>
        </p:nvSpPr>
        <p:spPr>
          <a:xfrm flipH="false" flipV="false" rot="1737559">
            <a:off x="2514574" y="8661324"/>
            <a:ext cx="4277568" cy="2978743"/>
          </a:xfrm>
          <a:custGeom>
            <a:avLst/>
            <a:gdLst/>
            <a:ahLst/>
            <a:cxnLst/>
            <a:rect r="r" b="b" t="t" l="l"/>
            <a:pathLst>
              <a:path h="2978743" w="4277568">
                <a:moveTo>
                  <a:pt x="0" y="0"/>
                </a:moveTo>
                <a:lnTo>
                  <a:pt x="4277569" y="0"/>
                </a:lnTo>
                <a:lnTo>
                  <a:pt x="4277569" y="2978743"/>
                </a:lnTo>
                <a:lnTo>
                  <a:pt x="0" y="297874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Freeform 3" id="3"/>
          <p:cNvSpPr/>
          <p:nvPr/>
        </p:nvSpPr>
        <p:spPr>
          <a:xfrm flipH="true" flipV="false" rot="0">
            <a:off x="-1136496" y="8228619"/>
            <a:ext cx="3057281" cy="2751553"/>
          </a:xfrm>
          <a:custGeom>
            <a:avLst/>
            <a:gdLst/>
            <a:ahLst/>
            <a:cxnLst/>
            <a:rect r="r" b="b" t="t" l="l"/>
            <a:pathLst>
              <a:path h="2751553" w="3057281">
                <a:moveTo>
                  <a:pt x="3057281" y="0"/>
                </a:moveTo>
                <a:lnTo>
                  <a:pt x="0" y="0"/>
                </a:lnTo>
                <a:lnTo>
                  <a:pt x="0" y="2751552"/>
                </a:lnTo>
                <a:lnTo>
                  <a:pt x="3057281" y="2751552"/>
                </a:lnTo>
                <a:lnTo>
                  <a:pt x="305728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6413011" y="7395331"/>
            <a:ext cx="4539051" cy="4810170"/>
          </a:xfrm>
          <a:custGeom>
            <a:avLst/>
            <a:gdLst/>
            <a:ahLst/>
            <a:cxnLst/>
            <a:rect r="r" b="b" t="t" l="l"/>
            <a:pathLst>
              <a:path h="4810170" w="4539051">
                <a:moveTo>
                  <a:pt x="0" y="0"/>
                </a:moveTo>
                <a:lnTo>
                  <a:pt x="4539051" y="0"/>
                </a:lnTo>
                <a:lnTo>
                  <a:pt x="4539051" y="4810170"/>
                </a:lnTo>
                <a:lnTo>
                  <a:pt x="0" y="481017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10800000">
            <a:off x="10696671" y="9261214"/>
            <a:ext cx="5352421" cy="2530235"/>
          </a:xfrm>
          <a:custGeom>
            <a:avLst/>
            <a:gdLst/>
            <a:ahLst/>
            <a:cxnLst/>
            <a:rect r="r" b="b" t="t" l="l"/>
            <a:pathLst>
              <a:path h="2530235" w="5352421">
                <a:moveTo>
                  <a:pt x="0" y="0"/>
                </a:moveTo>
                <a:lnTo>
                  <a:pt x="5352421" y="0"/>
                </a:lnTo>
                <a:lnTo>
                  <a:pt x="5352421" y="2530235"/>
                </a:lnTo>
                <a:lnTo>
                  <a:pt x="0" y="253023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417113" y="-1667348"/>
            <a:ext cx="2477977" cy="3577131"/>
          </a:xfrm>
          <a:custGeom>
            <a:avLst/>
            <a:gdLst/>
            <a:ahLst/>
            <a:cxnLst/>
            <a:rect r="r" b="b" t="t" l="l"/>
            <a:pathLst>
              <a:path h="3577131" w="2477977">
                <a:moveTo>
                  <a:pt x="0" y="0"/>
                </a:moveTo>
                <a:lnTo>
                  <a:pt x="2477976" y="0"/>
                </a:lnTo>
                <a:lnTo>
                  <a:pt x="2477976" y="3577131"/>
                </a:lnTo>
                <a:lnTo>
                  <a:pt x="0" y="357713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a:ln cap="sq">
            <a:noFill/>
            <a:prstDash val="solid"/>
            <a:miter/>
          </a:ln>
        </p:spPr>
      </p:sp>
      <p:sp>
        <p:nvSpPr>
          <p:cNvPr name="Freeform 7" id="7"/>
          <p:cNvSpPr/>
          <p:nvPr/>
        </p:nvSpPr>
        <p:spPr>
          <a:xfrm flipH="false" flipV="false" rot="0">
            <a:off x="14181395" y="-3285587"/>
            <a:ext cx="4859148" cy="4691287"/>
          </a:xfrm>
          <a:custGeom>
            <a:avLst/>
            <a:gdLst/>
            <a:ahLst/>
            <a:cxnLst/>
            <a:rect r="r" b="b" t="t" l="l"/>
            <a:pathLst>
              <a:path h="4691287" w="4859148">
                <a:moveTo>
                  <a:pt x="0" y="0"/>
                </a:moveTo>
                <a:lnTo>
                  <a:pt x="4859148" y="0"/>
                </a:lnTo>
                <a:lnTo>
                  <a:pt x="4859148" y="4691287"/>
                </a:lnTo>
                <a:lnTo>
                  <a:pt x="0" y="469128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8" id="8"/>
          <p:cNvSpPr txBox="true"/>
          <p:nvPr/>
        </p:nvSpPr>
        <p:spPr>
          <a:xfrm rot="0">
            <a:off x="28020" y="83118"/>
            <a:ext cx="18705113" cy="1313691"/>
          </a:xfrm>
          <a:prstGeom prst="rect">
            <a:avLst/>
          </a:prstGeom>
        </p:spPr>
        <p:txBody>
          <a:bodyPr anchor="t" rtlCol="false" tIns="0" lIns="0" bIns="0" rIns="0">
            <a:spAutoFit/>
          </a:bodyPr>
          <a:lstStyle/>
          <a:p>
            <a:pPr algn="ctr" marL="0" indent="0" lvl="0">
              <a:lnSpc>
                <a:spcPts val="8736"/>
              </a:lnSpc>
            </a:pPr>
            <a:r>
              <a:rPr lang="en-US" sz="8400" spc="-168" u="sng">
                <a:solidFill>
                  <a:srgbClr val="2B2B2B"/>
                </a:solidFill>
                <a:latin typeface="Ballpoint"/>
                <a:ea typeface="Ballpoint"/>
                <a:cs typeface="Ballpoint"/>
                <a:sym typeface="Ballpoint"/>
              </a:rPr>
              <a:t>What will SATs week look like in school?</a:t>
            </a:r>
          </a:p>
        </p:txBody>
      </p:sp>
      <p:sp>
        <p:nvSpPr>
          <p:cNvPr name="TextBox 9" id="9"/>
          <p:cNvSpPr txBox="true"/>
          <p:nvPr/>
        </p:nvSpPr>
        <p:spPr>
          <a:xfrm rot="0">
            <a:off x="362449" y="1310267"/>
            <a:ext cx="17034117" cy="1854200"/>
          </a:xfrm>
          <a:prstGeom prst="rect">
            <a:avLst/>
          </a:prstGeom>
        </p:spPr>
        <p:txBody>
          <a:bodyPr anchor="t" rtlCol="false" tIns="0" lIns="0" bIns="0" rIns="0">
            <a:spAutoFit/>
          </a:bodyPr>
          <a:lstStyle/>
          <a:p>
            <a:pPr algn="ctr">
              <a:lnSpc>
                <a:spcPts val="7000"/>
              </a:lnSpc>
            </a:pPr>
            <a:r>
              <a:rPr lang="en-US" sz="5000">
                <a:solidFill>
                  <a:srgbClr val="2B2B2B"/>
                </a:solidFill>
                <a:latin typeface="Ballpoint"/>
                <a:ea typeface="Ballpoint"/>
                <a:cs typeface="Ballpoint"/>
                <a:sym typeface="Ballpoint"/>
              </a:rPr>
              <a:t>The children will have quiet spaces to complete their learning. This might be in the classroom, in the hall or in a smaller space around the school.</a:t>
            </a:r>
          </a:p>
        </p:txBody>
      </p:sp>
      <p:sp>
        <p:nvSpPr>
          <p:cNvPr name="TextBox 10" id="10"/>
          <p:cNvSpPr txBox="true"/>
          <p:nvPr/>
        </p:nvSpPr>
        <p:spPr>
          <a:xfrm rot="0">
            <a:off x="626942" y="4678268"/>
            <a:ext cx="17034117" cy="2740025"/>
          </a:xfrm>
          <a:prstGeom prst="rect">
            <a:avLst/>
          </a:prstGeom>
        </p:spPr>
        <p:txBody>
          <a:bodyPr anchor="t" rtlCol="false" tIns="0" lIns="0" bIns="0" rIns="0">
            <a:spAutoFit/>
          </a:bodyPr>
          <a:lstStyle/>
          <a:p>
            <a:pPr algn="ctr">
              <a:lnSpc>
                <a:spcPts val="7000"/>
              </a:lnSpc>
            </a:pPr>
            <a:r>
              <a:rPr lang="en-US" sz="5000">
                <a:solidFill>
                  <a:srgbClr val="2B2B2B"/>
                </a:solidFill>
                <a:latin typeface="Ballpoint"/>
                <a:ea typeface="Ballpoint"/>
                <a:cs typeface="Ballpoint"/>
                <a:sym typeface="Ballpoint"/>
              </a:rPr>
              <a:t>Some children will use a reader, a scribe or have additional time. This reflects classroom practice e.g. if your child has some of their learning scribed for them during lesson, this will also happen during the tests.</a:t>
            </a:r>
          </a:p>
        </p:txBody>
      </p:sp>
      <p:sp>
        <p:nvSpPr>
          <p:cNvPr name="TextBox 11" id="11"/>
          <p:cNvSpPr txBox="true"/>
          <p:nvPr/>
        </p:nvSpPr>
        <p:spPr>
          <a:xfrm rot="0">
            <a:off x="392145" y="7351172"/>
            <a:ext cx="17034117" cy="1854200"/>
          </a:xfrm>
          <a:prstGeom prst="rect">
            <a:avLst/>
          </a:prstGeom>
        </p:spPr>
        <p:txBody>
          <a:bodyPr anchor="t" rtlCol="false" tIns="0" lIns="0" bIns="0" rIns="0">
            <a:spAutoFit/>
          </a:bodyPr>
          <a:lstStyle/>
          <a:p>
            <a:pPr algn="ctr">
              <a:lnSpc>
                <a:spcPts val="7000"/>
              </a:lnSpc>
            </a:pPr>
            <a:r>
              <a:rPr lang="en-US" sz="5000">
                <a:solidFill>
                  <a:srgbClr val="2B2B2B"/>
                </a:solidFill>
                <a:latin typeface="Ballpoint"/>
                <a:ea typeface="Ballpoint"/>
                <a:cs typeface="Ballpoint"/>
                <a:sym typeface="Ballpoint"/>
              </a:rPr>
              <a:t>The children will have time to decompress after the papers and will still have playtime. The rest the day will then run as usual.</a:t>
            </a:r>
          </a:p>
        </p:txBody>
      </p:sp>
      <p:sp>
        <p:nvSpPr>
          <p:cNvPr name="TextBox 12" id="12"/>
          <p:cNvSpPr txBox="true"/>
          <p:nvPr/>
        </p:nvSpPr>
        <p:spPr>
          <a:xfrm rot="0">
            <a:off x="362449" y="3405785"/>
            <a:ext cx="17034117" cy="968375"/>
          </a:xfrm>
          <a:prstGeom prst="rect">
            <a:avLst/>
          </a:prstGeom>
        </p:spPr>
        <p:txBody>
          <a:bodyPr anchor="t" rtlCol="false" tIns="0" lIns="0" bIns="0" rIns="0">
            <a:spAutoFit/>
          </a:bodyPr>
          <a:lstStyle/>
          <a:p>
            <a:pPr algn="ctr">
              <a:lnSpc>
                <a:spcPts val="7000"/>
              </a:lnSpc>
            </a:pPr>
            <a:r>
              <a:rPr lang="en-US" sz="5000">
                <a:solidFill>
                  <a:srgbClr val="2B2B2B"/>
                </a:solidFill>
                <a:latin typeface="Ballpoint"/>
                <a:ea typeface="Ballpoint"/>
                <a:cs typeface="Ballpoint"/>
                <a:sym typeface="Ballpoint"/>
              </a:rPr>
              <a:t>There will be plenty of adults to offer emotional support during the tests.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sp>
        <p:nvSpPr>
          <p:cNvPr name="TextBox 2" id="2"/>
          <p:cNvSpPr txBox="true"/>
          <p:nvPr/>
        </p:nvSpPr>
        <p:spPr>
          <a:xfrm rot="0">
            <a:off x="332468" y="3470818"/>
            <a:ext cx="16412482" cy="7018021"/>
          </a:xfrm>
          <a:prstGeom prst="rect">
            <a:avLst/>
          </a:prstGeom>
        </p:spPr>
        <p:txBody>
          <a:bodyPr anchor="t" rtlCol="false" tIns="0" lIns="0" bIns="0" rIns="0">
            <a:spAutoFit/>
          </a:bodyPr>
          <a:lstStyle/>
          <a:p>
            <a:pPr algn="l">
              <a:lnSpc>
                <a:spcPts val="5534"/>
              </a:lnSpc>
            </a:pPr>
            <a:r>
              <a:rPr lang="en-US" sz="4099">
                <a:solidFill>
                  <a:srgbClr val="2D304E"/>
                </a:solidFill>
                <a:latin typeface="Ballpoint"/>
                <a:ea typeface="Ballpoint"/>
                <a:cs typeface="Ballpoint"/>
                <a:sym typeface="Ballpoint"/>
              </a:rPr>
              <a:t>At Key Stage 2, the SATs papers are marked externally. </a:t>
            </a:r>
          </a:p>
          <a:p>
            <a:pPr algn="l">
              <a:lnSpc>
                <a:spcPts val="5534"/>
              </a:lnSpc>
            </a:pPr>
            <a:r>
              <a:rPr lang="en-US" sz="4099">
                <a:solidFill>
                  <a:srgbClr val="2D304E"/>
                </a:solidFill>
                <a:latin typeface="Ballpoint"/>
                <a:ea typeface="Ballpoint"/>
                <a:cs typeface="Ballpoint"/>
                <a:sym typeface="Ballpoint"/>
              </a:rPr>
              <a:t>The mark your child gets in each test is called the raw score. This raw score for each test will be translated into a scaled score, which will show how well your child has done against the expected standard.</a:t>
            </a:r>
          </a:p>
          <a:p>
            <a:pPr algn="l">
              <a:lnSpc>
                <a:spcPts val="5534"/>
              </a:lnSpc>
            </a:pPr>
            <a:r>
              <a:rPr lang="en-US" sz="4099">
                <a:solidFill>
                  <a:srgbClr val="2D304E"/>
                </a:solidFill>
                <a:latin typeface="Ballpoint"/>
                <a:ea typeface="Ballpoint"/>
                <a:cs typeface="Ballpoint"/>
                <a:sym typeface="Ballpoint"/>
              </a:rPr>
              <a:t>Children who achieve a scaled score of 100 meet the expected standard. Above 100 means they are exceeding the expected standard; below 100 means they are still working towards it. </a:t>
            </a:r>
          </a:p>
          <a:p>
            <a:pPr algn="l">
              <a:lnSpc>
                <a:spcPts val="5534"/>
              </a:lnSpc>
            </a:pPr>
          </a:p>
          <a:p>
            <a:pPr algn="l">
              <a:lnSpc>
                <a:spcPts val="5534"/>
              </a:lnSpc>
            </a:pPr>
            <a:r>
              <a:rPr lang="en-US" sz="4099">
                <a:solidFill>
                  <a:srgbClr val="2D304E"/>
                </a:solidFill>
                <a:latin typeface="Ballpoint"/>
                <a:ea typeface="Ballpoint"/>
                <a:cs typeface="Ballpoint"/>
                <a:sym typeface="Ballpoint"/>
              </a:rPr>
              <a:t>You will receive your child’s raw score and scaled score for each test, as well as confirmation of whether or not they have achieved the expected standard. This will be in July with their school report. </a:t>
            </a:r>
          </a:p>
          <a:p>
            <a:pPr algn="l" marL="0" indent="0" lvl="0">
              <a:lnSpc>
                <a:spcPts val="5534"/>
              </a:lnSpc>
              <a:spcBef>
                <a:spcPct val="0"/>
              </a:spcBef>
            </a:pPr>
          </a:p>
        </p:txBody>
      </p:sp>
      <p:sp>
        <p:nvSpPr>
          <p:cNvPr name="Freeform 3" id="3"/>
          <p:cNvSpPr/>
          <p:nvPr/>
        </p:nvSpPr>
        <p:spPr>
          <a:xfrm flipH="false" flipV="false" rot="0">
            <a:off x="14437963" y="-3539609"/>
            <a:ext cx="4859148" cy="4691287"/>
          </a:xfrm>
          <a:custGeom>
            <a:avLst/>
            <a:gdLst/>
            <a:ahLst/>
            <a:cxnLst/>
            <a:rect r="r" b="b" t="t" l="l"/>
            <a:pathLst>
              <a:path h="4691287" w="4859148">
                <a:moveTo>
                  <a:pt x="0" y="0"/>
                </a:moveTo>
                <a:lnTo>
                  <a:pt x="4859148" y="0"/>
                </a:lnTo>
                <a:lnTo>
                  <a:pt x="4859148" y="4691287"/>
                </a:lnTo>
                <a:lnTo>
                  <a:pt x="0" y="469128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332468" y="134411"/>
            <a:ext cx="16926832" cy="2305690"/>
          </a:xfrm>
          <a:prstGeom prst="rect">
            <a:avLst/>
          </a:prstGeom>
        </p:spPr>
        <p:txBody>
          <a:bodyPr anchor="t" rtlCol="false" tIns="0" lIns="0" bIns="0" rIns="0">
            <a:spAutoFit/>
          </a:bodyPr>
          <a:lstStyle/>
          <a:p>
            <a:pPr algn="l" marL="0" indent="0" lvl="0">
              <a:lnSpc>
                <a:spcPts val="8320"/>
              </a:lnSpc>
            </a:pPr>
            <a:r>
              <a:rPr lang="en-US" sz="8000" u="sng">
                <a:solidFill>
                  <a:srgbClr val="2D304E"/>
                </a:solidFill>
                <a:latin typeface="Ballpoint"/>
                <a:ea typeface="Ballpoint"/>
                <a:cs typeface="Ballpoint"/>
                <a:sym typeface="Ballpoint"/>
              </a:rPr>
              <a:t>HOW ARE THE TESTS MARKED, AND WHAT DO THE SCORES MEAN?</a:t>
            </a:r>
          </a:p>
        </p:txBody>
      </p:sp>
      <p:sp>
        <p:nvSpPr>
          <p:cNvPr name="TextBox 5" id="5"/>
          <p:cNvSpPr txBox="true"/>
          <p:nvPr/>
        </p:nvSpPr>
        <p:spPr>
          <a:xfrm rot="0">
            <a:off x="521389" y="2683376"/>
            <a:ext cx="12607123" cy="725143"/>
          </a:xfrm>
          <a:prstGeom prst="rect">
            <a:avLst/>
          </a:prstGeom>
        </p:spPr>
        <p:txBody>
          <a:bodyPr anchor="t" rtlCol="false" tIns="0" lIns="0" bIns="0" rIns="0">
            <a:spAutoFit/>
          </a:bodyPr>
          <a:lstStyle/>
          <a:p>
            <a:pPr algn="l">
              <a:lnSpc>
                <a:spcPts val="4683"/>
              </a:lnSpc>
            </a:pPr>
            <a:r>
              <a:rPr lang="en-US" sz="5036">
                <a:solidFill>
                  <a:srgbClr val="2D304E"/>
                </a:solidFill>
                <a:latin typeface="Ballpoint"/>
                <a:ea typeface="Ballpoint"/>
                <a:cs typeface="Ballpoint"/>
                <a:sym typeface="Ballpoint"/>
              </a:rPr>
              <a:t>PAPERS ARE NOT MARKED BY THE SCHOOL</a:t>
            </a:r>
          </a:p>
        </p:txBody>
      </p:sp>
      <p:sp>
        <p:nvSpPr>
          <p:cNvPr name="Freeform 6" id="6"/>
          <p:cNvSpPr/>
          <p:nvPr/>
        </p:nvSpPr>
        <p:spPr>
          <a:xfrm flipH="false" flipV="false" rot="1737559">
            <a:off x="16393310" y="9333688"/>
            <a:ext cx="1972872" cy="1373836"/>
          </a:xfrm>
          <a:custGeom>
            <a:avLst/>
            <a:gdLst/>
            <a:ahLst/>
            <a:cxnLst/>
            <a:rect r="r" b="b" t="t" l="l"/>
            <a:pathLst>
              <a:path h="1373836" w="1972872">
                <a:moveTo>
                  <a:pt x="0" y="0"/>
                </a:moveTo>
                <a:lnTo>
                  <a:pt x="1972872" y="0"/>
                </a:lnTo>
                <a:lnTo>
                  <a:pt x="1972872" y="1373836"/>
                </a:lnTo>
                <a:lnTo>
                  <a:pt x="0" y="13738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sp>
        <p:nvSpPr>
          <p:cNvPr name="Freeform 2" id="2"/>
          <p:cNvSpPr/>
          <p:nvPr/>
        </p:nvSpPr>
        <p:spPr>
          <a:xfrm flipH="false" flipV="false" rot="0">
            <a:off x="-748704" y="-3236984"/>
            <a:ext cx="3554807" cy="5131612"/>
          </a:xfrm>
          <a:custGeom>
            <a:avLst/>
            <a:gdLst/>
            <a:ahLst/>
            <a:cxnLst/>
            <a:rect r="r" b="b" t="t" l="l"/>
            <a:pathLst>
              <a:path h="5131612" w="3554807">
                <a:moveTo>
                  <a:pt x="0" y="0"/>
                </a:moveTo>
                <a:lnTo>
                  <a:pt x="3554808" y="0"/>
                </a:lnTo>
                <a:lnTo>
                  <a:pt x="3554808" y="5131612"/>
                </a:lnTo>
                <a:lnTo>
                  <a:pt x="0" y="513161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Freeform 3" id="3"/>
          <p:cNvSpPr/>
          <p:nvPr/>
        </p:nvSpPr>
        <p:spPr>
          <a:xfrm flipH="false" flipV="false" rot="0">
            <a:off x="-1503353" y="2377331"/>
            <a:ext cx="3006706" cy="2766169"/>
          </a:xfrm>
          <a:custGeom>
            <a:avLst/>
            <a:gdLst/>
            <a:ahLst/>
            <a:cxnLst/>
            <a:rect r="r" b="b" t="t" l="l"/>
            <a:pathLst>
              <a:path h="2766169" w="3006706">
                <a:moveTo>
                  <a:pt x="0" y="0"/>
                </a:moveTo>
                <a:lnTo>
                  <a:pt x="3006706" y="0"/>
                </a:lnTo>
                <a:lnTo>
                  <a:pt x="3006706" y="2766169"/>
                </a:lnTo>
                <a:lnTo>
                  <a:pt x="0" y="276616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4" id="4"/>
          <p:cNvSpPr/>
          <p:nvPr/>
        </p:nvSpPr>
        <p:spPr>
          <a:xfrm flipH="false" flipV="false" rot="4182716">
            <a:off x="16663466" y="7802025"/>
            <a:ext cx="3249068" cy="4006698"/>
          </a:xfrm>
          <a:custGeom>
            <a:avLst/>
            <a:gdLst/>
            <a:ahLst/>
            <a:cxnLst/>
            <a:rect r="r" b="b" t="t" l="l"/>
            <a:pathLst>
              <a:path h="4006698" w="3249068">
                <a:moveTo>
                  <a:pt x="0" y="0"/>
                </a:moveTo>
                <a:lnTo>
                  <a:pt x="3249068" y="0"/>
                </a:lnTo>
                <a:lnTo>
                  <a:pt x="3249068" y="4006698"/>
                </a:lnTo>
                <a:lnTo>
                  <a:pt x="0" y="40066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7259300" y="4754150"/>
            <a:ext cx="2262958" cy="3726427"/>
          </a:xfrm>
          <a:custGeom>
            <a:avLst/>
            <a:gdLst/>
            <a:ahLst/>
            <a:cxnLst/>
            <a:rect r="r" b="b" t="t" l="l"/>
            <a:pathLst>
              <a:path h="3726427" w="2262958">
                <a:moveTo>
                  <a:pt x="0" y="0"/>
                </a:moveTo>
                <a:lnTo>
                  <a:pt x="2262958" y="0"/>
                </a:lnTo>
                <a:lnTo>
                  <a:pt x="2262958" y="3726427"/>
                </a:lnTo>
                <a:lnTo>
                  <a:pt x="0" y="372642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1737559">
            <a:off x="-748238" y="8331832"/>
            <a:ext cx="3751278" cy="2612254"/>
          </a:xfrm>
          <a:custGeom>
            <a:avLst/>
            <a:gdLst/>
            <a:ahLst/>
            <a:cxnLst/>
            <a:rect r="r" b="b" t="t" l="l"/>
            <a:pathLst>
              <a:path h="2612254" w="3751278">
                <a:moveTo>
                  <a:pt x="0" y="0"/>
                </a:moveTo>
                <a:lnTo>
                  <a:pt x="3751278" y="0"/>
                </a:lnTo>
                <a:lnTo>
                  <a:pt x="3751278" y="2612254"/>
                </a:lnTo>
                <a:lnTo>
                  <a:pt x="0" y="261225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a:ln cap="sq">
            <a:noFill/>
            <a:prstDash val="solid"/>
            <a:miter/>
          </a:ln>
        </p:spPr>
      </p:sp>
      <p:sp>
        <p:nvSpPr>
          <p:cNvPr name="Freeform 7" id="7"/>
          <p:cNvSpPr/>
          <p:nvPr/>
        </p:nvSpPr>
        <p:spPr>
          <a:xfrm flipH="false" flipV="false" rot="0">
            <a:off x="16003287" y="-481992"/>
            <a:ext cx="2781341" cy="2859323"/>
          </a:xfrm>
          <a:custGeom>
            <a:avLst/>
            <a:gdLst/>
            <a:ahLst/>
            <a:cxnLst/>
            <a:rect r="r" b="b" t="t" l="l"/>
            <a:pathLst>
              <a:path h="2859323" w="2781341">
                <a:moveTo>
                  <a:pt x="0" y="0"/>
                </a:moveTo>
                <a:lnTo>
                  <a:pt x="2781341" y="0"/>
                </a:lnTo>
                <a:lnTo>
                  <a:pt x="2781341" y="2859323"/>
                </a:lnTo>
                <a:lnTo>
                  <a:pt x="0" y="2859323"/>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a:ln cap="sq">
            <a:noFill/>
            <a:prstDash val="solid"/>
            <a:miter/>
          </a:ln>
        </p:spPr>
      </p:sp>
      <p:sp>
        <p:nvSpPr>
          <p:cNvPr name="Freeform 8" id="8"/>
          <p:cNvSpPr/>
          <p:nvPr/>
        </p:nvSpPr>
        <p:spPr>
          <a:xfrm flipH="false" flipV="false" rot="0">
            <a:off x="2460775" y="0"/>
            <a:ext cx="3484721" cy="10287000"/>
          </a:xfrm>
          <a:custGeom>
            <a:avLst/>
            <a:gdLst/>
            <a:ahLst/>
            <a:cxnLst/>
            <a:rect r="r" b="b" t="t" l="l"/>
            <a:pathLst>
              <a:path h="10287000" w="3484721">
                <a:moveTo>
                  <a:pt x="0" y="0"/>
                </a:moveTo>
                <a:lnTo>
                  <a:pt x="3484721" y="0"/>
                </a:lnTo>
                <a:lnTo>
                  <a:pt x="3484721" y="10287000"/>
                </a:lnTo>
                <a:lnTo>
                  <a:pt x="0" y="10287000"/>
                </a:lnTo>
                <a:lnTo>
                  <a:pt x="0" y="0"/>
                </a:lnTo>
                <a:close/>
              </a:path>
            </a:pathLst>
          </a:custGeom>
          <a:blipFill>
            <a:blip r:embed="rId14"/>
            <a:stretch>
              <a:fillRect l="0" t="0" r="0" b="0"/>
            </a:stretch>
          </a:blipFill>
        </p:spPr>
      </p:sp>
      <p:sp>
        <p:nvSpPr>
          <p:cNvPr name="Freeform 9" id="9"/>
          <p:cNvSpPr/>
          <p:nvPr/>
        </p:nvSpPr>
        <p:spPr>
          <a:xfrm flipH="false" flipV="false" rot="0">
            <a:off x="6907521" y="0"/>
            <a:ext cx="4269105" cy="10287000"/>
          </a:xfrm>
          <a:custGeom>
            <a:avLst/>
            <a:gdLst/>
            <a:ahLst/>
            <a:cxnLst/>
            <a:rect r="r" b="b" t="t" l="l"/>
            <a:pathLst>
              <a:path h="10287000" w="4269105">
                <a:moveTo>
                  <a:pt x="0" y="0"/>
                </a:moveTo>
                <a:lnTo>
                  <a:pt x="4269105" y="0"/>
                </a:lnTo>
                <a:lnTo>
                  <a:pt x="4269105" y="10287000"/>
                </a:lnTo>
                <a:lnTo>
                  <a:pt x="0" y="10287000"/>
                </a:lnTo>
                <a:lnTo>
                  <a:pt x="0" y="0"/>
                </a:lnTo>
                <a:close/>
              </a:path>
            </a:pathLst>
          </a:custGeom>
          <a:blipFill>
            <a:blip r:embed="rId15"/>
            <a:stretch>
              <a:fillRect l="0" t="0" r="0" b="0"/>
            </a:stretch>
          </a:blipFill>
        </p:spPr>
      </p:sp>
      <p:sp>
        <p:nvSpPr>
          <p:cNvPr name="TextBox 10" id="10"/>
          <p:cNvSpPr txBox="true"/>
          <p:nvPr/>
        </p:nvSpPr>
        <p:spPr>
          <a:xfrm rot="0">
            <a:off x="11400479" y="2755482"/>
            <a:ext cx="6647290" cy="2263486"/>
          </a:xfrm>
          <a:prstGeom prst="rect">
            <a:avLst/>
          </a:prstGeom>
        </p:spPr>
        <p:txBody>
          <a:bodyPr anchor="t" rtlCol="false" tIns="0" lIns="0" bIns="0" rIns="0">
            <a:spAutoFit/>
          </a:bodyPr>
          <a:lstStyle/>
          <a:p>
            <a:pPr algn="ctr">
              <a:lnSpc>
                <a:spcPts val="9115"/>
              </a:lnSpc>
            </a:pPr>
            <a:r>
              <a:rPr lang="en-US" sz="6511" b="true">
                <a:solidFill>
                  <a:srgbClr val="000000"/>
                </a:solidFill>
                <a:latin typeface="Canva Sans Bold"/>
                <a:ea typeface="Canva Sans Bold"/>
                <a:cs typeface="Canva Sans Bold"/>
                <a:sym typeface="Canva Sans Bold"/>
              </a:rPr>
              <a:t>2025 scaled scores</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sp>
        <p:nvSpPr>
          <p:cNvPr name="Freeform 2" id="2"/>
          <p:cNvSpPr/>
          <p:nvPr/>
        </p:nvSpPr>
        <p:spPr>
          <a:xfrm flipH="false" flipV="false" rot="0">
            <a:off x="695517" y="6082610"/>
            <a:ext cx="5436477" cy="3667151"/>
          </a:xfrm>
          <a:custGeom>
            <a:avLst/>
            <a:gdLst/>
            <a:ahLst/>
            <a:cxnLst/>
            <a:rect r="r" b="b" t="t" l="l"/>
            <a:pathLst>
              <a:path h="3667151" w="5436477">
                <a:moveTo>
                  <a:pt x="0" y="0"/>
                </a:moveTo>
                <a:lnTo>
                  <a:pt x="5436476" y="0"/>
                </a:lnTo>
                <a:lnTo>
                  <a:pt x="5436476" y="3667150"/>
                </a:lnTo>
                <a:lnTo>
                  <a:pt x="0" y="36671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6566261" y="3358261"/>
            <a:ext cx="4975325" cy="2107333"/>
          </a:xfrm>
          <a:prstGeom prst="rect">
            <a:avLst/>
          </a:prstGeom>
        </p:spPr>
        <p:txBody>
          <a:bodyPr anchor="t" rtlCol="false" tIns="0" lIns="0" bIns="0" rIns="0">
            <a:spAutoFit/>
          </a:bodyPr>
          <a:lstStyle/>
          <a:p>
            <a:pPr algn="ctr">
              <a:lnSpc>
                <a:spcPts val="5472"/>
              </a:lnSpc>
            </a:pPr>
            <a:r>
              <a:rPr lang="en-US" sz="5700">
                <a:solidFill>
                  <a:srgbClr val="303030"/>
                </a:solidFill>
                <a:latin typeface="Fibre"/>
                <a:ea typeface="Fibre"/>
                <a:cs typeface="Fibre"/>
                <a:sym typeface="Fibre"/>
              </a:rPr>
              <a:t>How best can we support the children?</a:t>
            </a:r>
          </a:p>
        </p:txBody>
      </p:sp>
      <p:sp>
        <p:nvSpPr>
          <p:cNvPr name="Freeform 4" id="4"/>
          <p:cNvSpPr/>
          <p:nvPr/>
        </p:nvSpPr>
        <p:spPr>
          <a:xfrm flipH="false" flipV="false" rot="-10800000">
            <a:off x="695517" y="682865"/>
            <a:ext cx="5436477" cy="3667151"/>
          </a:xfrm>
          <a:custGeom>
            <a:avLst/>
            <a:gdLst/>
            <a:ahLst/>
            <a:cxnLst/>
            <a:rect r="r" b="b" t="t" l="l"/>
            <a:pathLst>
              <a:path h="3667151" w="5436477">
                <a:moveTo>
                  <a:pt x="0" y="0"/>
                </a:moveTo>
                <a:lnTo>
                  <a:pt x="5436476" y="0"/>
                </a:lnTo>
                <a:lnTo>
                  <a:pt x="5436476" y="3667150"/>
                </a:lnTo>
                <a:lnTo>
                  <a:pt x="0" y="36671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5" id="5"/>
          <p:cNvSpPr/>
          <p:nvPr/>
        </p:nvSpPr>
        <p:spPr>
          <a:xfrm flipH="false" flipV="true" rot="-9093014">
            <a:off x="5912833" y="1825895"/>
            <a:ext cx="1273984" cy="634598"/>
          </a:xfrm>
          <a:custGeom>
            <a:avLst/>
            <a:gdLst/>
            <a:ahLst/>
            <a:cxnLst/>
            <a:rect r="r" b="b" t="t" l="l"/>
            <a:pathLst>
              <a:path h="634598" w="1273984">
                <a:moveTo>
                  <a:pt x="0" y="634598"/>
                </a:moveTo>
                <a:lnTo>
                  <a:pt x="1273984" y="634598"/>
                </a:lnTo>
                <a:lnTo>
                  <a:pt x="1273984" y="0"/>
                </a:lnTo>
                <a:lnTo>
                  <a:pt x="0" y="0"/>
                </a:lnTo>
                <a:lnTo>
                  <a:pt x="0" y="634598"/>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2279834" y="864847"/>
            <a:ext cx="5436477" cy="3667151"/>
          </a:xfrm>
          <a:custGeom>
            <a:avLst/>
            <a:gdLst/>
            <a:ahLst/>
            <a:cxnLst/>
            <a:rect r="r" b="b" t="t" l="l"/>
            <a:pathLst>
              <a:path h="3667151" w="5436477">
                <a:moveTo>
                  <a:pt x="0" y="0"/>
                </a:moveTo>
                <a:lnTo>
                  <a:pt x="5436476" y="0"/>
                </a:lnTo>
                <a:lnTo>
                  <a:pt x="5436476" y="3667150"/>
                </a:lnTo>
                <a:lnTo>
                  <a:pt x="0" y="366715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a:ln cap="sq">
            <a:noFill/>
            <a:prstDash val="solid"/>
            <a:miter/>
          </a:ln>
        </p:spPr>
      </p:sp>
      <p:sp>
        <p:nvSpPr>
          <p:cNvPr name="Freeform 7" id="7"/>
          <p:cNvSpPr/>
          <p:nvPr/>
        </p:nvSpPr>
        <p:spPr>
          <a:xfrm flipH="false" flipV="true" rot="-2183466">
            <a:off x="11629845" y="3950895"/>
            <a:ext cx="1206953" cy="601209"/>
          </a:xfrm>
          <a:custGeom>
            <a:avLst/>
            <a:gdLst/>
            <a:ahLst/>
            <a:cxnLst/>
            <a:rect r="r" b="b" t="t" l="l"/>
            <a:pathLst>
              <a:path h="601209" w="1206953">
                <a:moveTo>
                  <a:pt x="0" y="601209"/>
                </a:moveTo>
                <a:lnTo>
                  <a:pt x="1206953" y="601209"/>
                </a:lnTo>
                <a:lnTo>
                  <a:pt x="1206953" y="0"/>
                </a:lnTo>
                <a:lnTo>
                  <a:pt x="0" y="0"/>
                </a:lnTo>
                <a:lnTo>
                  <a:pt x="0" y="601209"/>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8" id="8"/>
          <p:cNvSpPr txBox="true"/>
          <p:nvPr/>
        </p:nvSpPr>
        <p:spPr>
          <a:xfrm rot="0">
            <a:off x="7212583" y="5475867"/>
            <a:ext cx="3862834" cy="1270635"/>
          </a:xfrm>
          <a:prstGeom prst="rect">
            <a:avLst/>
          </a:prstGeom>
        </p:spPr>
        <p:txBody>
          <a:bodyPr anchor="t" rtlCol="false" tIns="0" lIns="0" bIns="0" rIns="0">
            <a:spAutoFit/>
          </a:bodyPr>
          <a:lstStyle/>
          <a:p>
            <a:pPr algn="ctr" marL="0" indent="0" lvl="1">
              <a:lnSpc>
                <a:spcPts val="4935"/>
              </a:lnSpc>
            </a:pPr>
            <a:r>
              <a:rPr lang="en-US" sz="4700" spc="-94">
                <a:solidFill>
                  <a:srgbClr val="2B2B2B"/>
                </a:solidFill>
                <a:latin typeface="Fibre"/>
                <a:ea typeface="Fibre"/>
                <a:cs typeface="Fibre"/>
                <a:sym typeface="Fibre"/>
              </a:rPr>
              <a:t>at home and at school</a:t>
            </a:r>
          </a:p>
        </p:txBody>
      </p:sp>
      <p:sp>
        <p:nvSpPr>
          <p:cNvPr name="Freeform 9" id="9"/>
          <p:cNvSpPr/>
          <p:nvPr/>
        </p:nvSpPr>
        <p:spPr>
          <a:xfrm flipH="false" flipV="false" rot="4182716">
            <a:off x="8570472" y="-2234255"/>
            <a:ext cx="2943750" cy="3630186"/>
          </a:xfrm>
          <a:custGeom>
            <a:avLst/>
            <a:gdLst/>
            <a:ahLst/>
            <a:cxnLst/>
            <a:rect r="r" b="b" t="t" l="l"/>
            <a:pathLst>
              <a:path h="3630186" w="2943750">
                <a:moveTo>
                  <a:pt x="0" y="0"/>
                </a:moveTo>
                <a:lnTo>
                  <a:pt x="2943751" y="0"/>
                </a:lnTo>
                <a:lnTo>
                  <a:pt x="2943751" y="3630186"/>
                </a:lnTo>
                <a:lnTo>
                  <a:pt x="0" y="363018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0" id="10"/>
          <p:cNvSpPr/>
          <p:nvPr/>
        </p:nvSpPr>
        <p:spPr>
          <a:xfrm flipH="false" flipV="false" rot="0">
            <a:off x="17781033" y="682865"/>
            <a:ext cx="2262958" cy="3726427"/>
          </a:xfrm>
          <a:custGeom>
            <a:avLst/>
            <a:gdLst/>
            <a:ahLst/>
            <a:cxnLst/>
            <a:rect r="r" b="b" t="t" l="l"/>
            <a:pathLst>
              <a:path h="3726427" w="2262958">
                <a:moveTo>
                  <a:pt x="0" y="0"/>
                </a:moveTo>
                <a:lnTo>
                  <a:pt x="2262958" y="0"/>
                </a:lnTo>
                <a:lnTo>
                  <a:pt x="2262958" y="3726427"/>
                </a:lnTo>
                <a:lnTo>
                  <a:pt x="0" y="372642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a:ln cap="sq">
            <a:noFill/>
            <a:prstDash val="solid"/>
            <a:miter/>
          </a:ln>
        </p:spPr>
      </p:sp>
      <p:sp>
        <p:nvSpPr>
          <p:cNvPr name="Freeform 11" id="11"/>
          <p:cNvSpPr/>
          <p:nvPr/>
        </p:nvSpPr>
        <p:spPr>
          <a:xfrm flipH="false" flipV="false" rot="0">
            <a:off x="-2152500" y="3713839"/>
            <a:ext cx="2781341" cy="2859323"/>
          </a:xfrm>
          <a:custGeom>
            <a:avLst/>
            <a:gdLst/>
            <a:ahLst/>
            <a:cxnLst/>
            <a:rect r="r" b="b" t="t" l="l"/>
            <a:pathLst>
              <a:path h="2859323" w="2781341">
                <a:moveTo>
                  <a:pt x="0" y="0"/>
                </a:moveTo>
                <a:lnTo>
                  <a:pt x="2781342" y="0"/>
                </a:lnTo>
                <a:lnTo>
                  <a:pt x="2781342" y="2859322"/>
                </a:lnTo>
                <a:lnTo>
                  <a:pt x="0" y="2859322"/>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a:ln cap="sq">
            <a:noFill/>
            <a:prstDash val="solid"/>
            <a:miter/>
          </a:ln>
        </p:spPr>
      </p:sp>
      <p:sp>
        <p:nvSpPr>
          <p:cNvPr name="Freeform 12" id="12"/>
          <p:cNvSpPr/>
          <p:nvPr/>
        </p:nvSpPr>
        <p:spPr>
          <a:xfrm flipH="false" flipV="true" rot="8773642">
            <a:off x="5939284" y="6327167"/>
            <a:ext cx="1253954" cy="624621"/>
          </a:xfrm>
          <a:custGeom>
            <a:avLst/>
            <a:gdLst/>
            <a:ahLst/>
            <a:cxnLst/>
            <a:rect r="r" b="b" t="t" l="l"/>
            <a:pathLst>
              <a:path h="624621" w="1253954">
                <a:moveTo>
                  <a:pt x="0" y="624621"/>
                </a:moveTo>
                <a:lnTo>
                  <a:pt x="1253954" y="624621"/>
                </a:lnTo>
                <a:lnTo>
                  <a:pt x="1253954" y="0"/>
                </a:lnTo>
                <a:lnTo>
                  <a:pt x="0" y="0"/>
                </a:lnTo>
                <a:lnTo>
                  <a:pt x="0" y="624621"/>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3" id="13"/>
          <p:cNvSpPr/>
          <p:nvPr/>
        </p:nvSpPr>
        <p:spPr>
          <a:xfrm flipH="false" flipV="false" rot="0">
            <a:off x="10194201" y="6031333"/>
            <a:ext cx="8516226" cy="4353920"/>
          </a:xfrm>
          <a:custGeom>
            <a:avLst/>
            <a:gdLst/>
            <a:ahLst/>
            <a:cxnLst/>
            <a:rect r="r" b="b" t="t" l="l"/>
            <a:pathLst>
              <a:path h="4353920" w="8516226">
                <a:moveTo>
                  <a:pt x="0" y="0"/>
                </a:moveTo>
                <a:lnTo>
                  <a:pt x="8516226" y="0"/>
                </a:lnTo>
                <a:lnTo>
                  <a:pt x="8516226" y="4353921"/>
                </a:lnTo>
                <a:lnTo>
                  <a:pt x="0" y="4353921"/>
                </a:lnTo>
                <a:lnTo>
                  <a:pt x="0" y="0"/>
                </a:lnTo>
                <a:close/>
              </a:path>
            </a:pathLst>
          </a:custGeom>
          <a:blipFill>
            <a:blip r:embed="rId16"/>
            <a:stretch>
              <a:fillRect l="0" t="0" r="0" b="0"/>
            </a:stretch>
          </a:blipFill>
        </p:spPr>
      </p:sp>
      <p:sp>
        <p:nvSpPr>
          <p:cNvPr name="TextBox 14" id="14"/>
          <p:cNvSpPr txBox="true"/>
          <p:nvPr/>
        </p:nvSpPr>
        <p:spPr>
          <a:xfrm rot="0">
            <a:off x="850786" y="1141497"/>
            <a:ext cx="5125938" cy="2376811"/>
          </a:xfrm>
          <a:prstGeom prst="rect">
            <a:avLst/>
          </a:prstGeom>
        </p:spPr>
        <p:txBody>
          <a:bodyPr anchor="t" rtlCol="false" tIns="0" lIns="0" bIns="0" rIns="0">
            <a:spAutoFit/>
          </a:bodyPr>
          <a:lstStyle/>
          <a:p>
            <a:pPr algn="ctr">
              <a:lnSpc>
                <a:spcPts val="4797"/>
              </a:lnSpc>
            </a:pPr>
            <a:r>
              <a:rPr lang="en-US" sz="3156" u="sng">
                <a:solidFill>
                  <a:srgbClr val="303030"/>
                </a:solidFill>
                <a:latin typeface="Fibre"/>
                <a:ea typeface="Fibre"/>
                <a:cs typeface="Fibre"/>
                <a:sym typeface="Fibre"/>
              </a:rPr>
              <a:t>Arriving on time each morning.</a:t>
            </a:r>
          </a:p>
          <a:p>
            <a:pPr algn="ctr">
              <a:lnSpc>
                <a:spcPts val="4797"/>
              </a:lnSpc>
            </a:pPr>
            <a:r>
              <a:rPr lang="en-US" sz="3156">
                <a:solidFill>
                  <a:srgbClr val="303030"/>
                </a:solidFill>
                <a:latin typeface="Fibre"/>
                <a:ea typeface="Fibre"/>
                <a:cs typeface="Fibre"/>
                <a:sym typeface="Fibre"/>
              </a:rPr>
              <a:t>We start our spelling lesson at 8:50 so it is important to be on time and ready for learning.</a:t>
            </a:r>
          </a:p>
        </p:txBody>
      </p:sp>
      <p:sp>
        <p:nvSpPr>
          <p:cNvPr name="TextBox 15" id="15"/>
          <p:cNvSpPr txBox="true"/>
          <p:nvPr/>
        </p:nvSpPr>
        <p:spPr>
          <a:xfrm rot="0">
            <a:off x="921479" y="6323224"/>
            <a:ext cx="4984552" cy="3301620"/>
          </a:xfrm>
          <a:prstGeom prst="rect">
            <a:avLst/>
          </a:prstGeom>
        </p:spPr>
        <p:txBody>
          <a:bodyPr anchor="t" rtlCol="false" tIns="0" lIns="0" bIns="0" rIns="0">
            <a:spAutoFit/>
          </a:bodyPr>
          <a:lstStyle/>
          <a:p>
            <a:pPr algn="ctr">
              <a:lnSpc>
                <a:spcPts val="4407"/>
              </a:lnSpc>
            </a:pPr>
            <a:r>
              <a:rPr lang="en-US" sz="2899" u="sng">
                <a:solidFill>
                  <a:srgbClr val="303030"/>
                </a:solidFill>
                <a:latin typeface="Fibre"/>
                <a:ea typeface="Fibre"/>
                <a:cs typeface="Fibre"/>
                <a:sym typeface="Fibre"/>
              </a:rPr>
              <a:t>Reading stamina</a:t>
            </a:r>
          </a:p>
          <a:p>
            <a:pPr algn="ctr">
              <a:lnSpc>
                <a:spcPts val="4407"/>
              </a:lnSpc>
            </a:pPr>
            <a:r>
              <a:rPr lang="en-US" sz="2899">
                <a:solidFill>
                  <a:srgbClr val="303030"/>
                </a:solidFill>
                <a:latin typeface="Fibre"/>
                <a:ea typeface="Fibre"/>
                <a:cs typeface="Fibre"/>
                <a:sym typeface="Fibre"/>
              </a:rPr>
              <a:t>The reading paper is lengthy and we are developing our reading stamina. Practicing this at home as well as at school will help our stamina to build. </a:t>
            </a:r>
          </a:p>
        </p:txBody>
      </p:sp>
      <p:sp>
        <p:nvSpPr>
          <p:cNvPr name="TextBox 16" id="16"/>
          <p:cNvSpPr txBox="true"/>
          <p:nvPr/>
        </p:nvSpPr>
        <p:spPr>
          <a:xfrm rot="0">
            <a:off x="12359735" y="877865"/>
            <a:ext cx="5221464" cy="3555389"/>
          </a:xfrm>
          <a:prstGeom prst="rect">
            <a:avLst/>
          </a:prstGeom>
        </p:spPr>
        <p:txBody>
          <a:bodyPr anchor="t" rtlCol="false" tIns="0" lIns="0" bIns="0" rIns="0">
            <a:spAutoFit/>
          </a:bodyPr>
          <a:lstStyle/>
          <a:p>
            <a:pPr algn="ctr">
              <a:lnSpc>
                <a:spcPts val="4080"/>
              </a:lnSpc>
            </a:pPr>
            <a:r>
              <a:rPr lang="en-US" sz="2684" u="sng">
                <a:solidFill>
                  <a:srgbClr val="303030"/>
                </a:solidFill>
                <a:latin typeface="Fibre"/>
                <a:ea typeface="Fibre"/>
                <a:cs typeface="Fibre"/>
                <a:sym typeface="Fibre"/>
              </a:rPr>
              <a:t>weekly home learning</a:t>
            </a:r>
          </a:p>
          <a:p>
            <a:pPr algn="ctr">
              <a:lnSpc>
                <a:spcPts val="4080"/>
              </a:lnSpc>
            </a:pPr>
            <a:r>
              <a:rPr lang="en-US" sz="2684">
                <a:solidFill>
                  <a:srgbClr val="303030"/>
                </a:solidFill>
                <a:latin typeface="Fibre"/>
                <a:ea typeface="Fibre"/>
                <a:cs typeface="Fibre"/>
                <a:sym typeface="Fibre"/>
              </a:rPr>
              <a:t>in class we practise arithmetic questions daily.</a:t>
            </a:r>
          </a:p>
          <a:p>
            <a:pPr algn="ctr">
              <a:lnSpc>
                <a:spcPts val="4080"/>
              </a:lnSpc>
            </a:pPr>
            <a:r>
              <a:rPr lang="en-US" sz="2684">
                <a:solidFill>
                  <a:srgbClr val="303030"/>
                </a:solidFill>
                <a:latin typeface="Fibre"/>
                <a:ea typeface="Fibre"/>
                <a:cs typeface="Fibre"/>
                <a:sym typeface="Fibre"/>
              </a:rPr>
              <a:t>at home, complete the weekly arithmetic and bring it back to school so that we can mark them together. </a:t>
            </a:r>
          </a:p>
        </p:txBody>
      </p:sp>
      <p:sp>
        <p:nvSpPr>
          <p:cNvPr name="Freeform 17" id="17"/>
          <p:cNvSpPr/>
          <p:nvPr/>
        </p:nvSpPr>
        <p:spPr>
          <a:xfrm flipH="false" flipV="true" rot="1820569">
            <a:off x="8918056" y="6836844"/>
            <a:ext cx="1206953" cy="601209"/>
          </a:xfrm>
          <a:custGeom>
            <a:avLst/>
            <a:gdLst/>
            <a:ahLst/>
            <a:cxnLst/>
            <a:rect r="r" b="b" t="t" l="l"/>
            <a:pathLst>
              <a:path h="601209" w="1206953">
                <a:moveTo>
                  <a:pt x="0" y="601209"/>
                </a:moveTo>
                <a:lnTo>
                  <a:pt x="1206953" y="601209"/>
                </a:lnTo>
                <a:lnTo>
                  <a:pt x="1206953" y="0"/>
                </a:lnTo>
                <a:lnTo>
                  <a:pt x="0" y="0"/>
                </a:lnTo>
                <a:lnTo>
                  <a:pt x="0" y="601209"/>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8" id="18"/>
          <p:cNvSpPr txBox="true"/>
          <p:nvPr/>
        </p:nvSpPr>
        <p:spPr>
          <a:xfrm rot="0">
            <a:off x="11385868" y="5795734"/>
            <a:ext cx="5221464" cy="488027"/>
          </a:xfrm>
          <a:prstGeom prst="rect">
            <a:avLst/>
          </a:prstGeom>
        </p:spPr>
        <p:txBody>
          <a:bodyPr anchor="t" rtlCol="false" tIns="0" lIns="0" bIns="0" rIns="0">
            <a:spAutoFit/>
          </a:bodyPr>
          <a:lstStyle/>
          <a:p>
            <a:pPr algn="ctr">
              <a:lnSpc>
                <a:spcPts val="4080"/>
              </a:lnSpc>
            </a:pPr>
            <a:r>
              <a:rPr lang="en-US" sz="2684" u="sng">
                <a:solidFill>
                  <a:srgbClr val="303030"/>
                </a:solidFill>
                <a:latin typeface="Fibre"/>
                <a:ea typeface="Fibre"/>
                <a:cs typeface="Fibre"/>
                <a:sym typeface="Fibre"/>
              </a:rPr>
              <a:t>Encouragement and reassurance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DAHC0pZNUq4</dc:identifier>
  <dcterms:modified xsi:type="dcterms:W3CDTF">2011-08-01T06:04:30Z</dcterms:modified>
  <cp:revision>1</cp:revision>
  <dc:title>Key stage 2 SATs meeting</dc:title>
</cp:coreProperties>
</file>