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67" r:id="rId5"/>
    <p:sldId id="260" r:id="rId6"/>
    <p:sldId id="261" r:id="rId7"/>
    <p:sldId id="264" r:id="rId8"/>
    <p:sldId id="262" r:id="rId9"/>
    <p:sldId id="259" r:id="rId10"/>
    <p:sldId id="266"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868" autoAdjust="0"/>
    <p:restoredTop sz="94660"/>
  </p:normalViewPr>
  <p:slideViewPr>
    <p:cSldViewPr snapToGrid="0">
      <p:cViewPr varScale="1">
        <p:scale>
          <a:sx n="85" d="100"/>
          <a:sy n="85" d="100"/>
        </p:scale>
        <p:origin x="461"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2F1AD21-5411-4782-808B-A41C291BD284}"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8DDEEA-EB6F-4B9A-A042-9E9CA0265A37}" type="slidenum">
              <a:rPr lang="en-GB" smtClean="0"/>
              <a:t>‹#›</a:t>
            </a:fld>
            <a:endParaRPr lang="en-GB"/>
          </a:p>
        </p:txBody>
      </p:sp>
    </p:spTree>
    <p:extLst>
      <p:ext uri="{BB962C8B-B14F-4D97-AF65-F5344CB8AC3E}">
        <p14:creationId xmlns:p14="http://schemas.microsoft.com/office/powerpoint/2010/main" val="39915798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2F1AD21-5411-4782-808B-A41C291BD284}"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8DDEEA-EB6F-4B9A-A042-9E9CA0265A37}" type="slidenum">
              <a:rPr lang="en-GB" smtClean="0"/>
              <a:t>‹#›</a:t>
            </a:fld>
            <a:endParaRPr lang="en-GB"/>
          </a:p>
        </p:txBody>
      </p:sp>
    </p:spTree>
    <p:extLst>
      <p:ext uri="{BB962C8B-B14F-4D97-AF65-F5344CB8AC3E}">
        <p14:creationId xmlns:p14="http://schemas.microsoft.com/office/powerpoint/2010/main" val="23753312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2F1AD21-5411-4782-808B-A41C291BD284}"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8DDEEA-EB6F-4B9A-A042-9E9CA0265A37}" type="slidenum">
              <a:rPr lang="en-GB" smtClean="0"/>
              <a:t>‹#›</a:t>
            </a:fld>
            <a:endParaRPr lang="en-GB"/>
          </a:p>
        </p:txBody>
      </p:sp>
    </p:spTree>
    <p:extLst>
      <p:ext uri="{BB962C8B-B14F-4D97-AF65-F5344CB8AC3E}">
        <p14:creationId xmlns:p14="http://schemas.microsoft.com/office/powerpoint/2010/main" val="1320560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2F1AD21-5411-4782-808B-A41C291BD284}" type="datetimeFigureOut">
              <a:rPr lang="en-GB" smtClean="0"/>
              <a:t>08/09/2025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58DDEEA-EB6F-4B9A-A042-9E9CA0265A37}" type="slidenum">
              <a:rPr lang="en-GB" smtClean="0"/>
              <a:t>‹#›</a:t>
            </a:fld>
            <a:endParaRPr lang="en-GB"/>
          </a:p>
        </p:txBody>
      </p:sp>
    </p:spTree>
    <p:extLst>
      <p:ext uri="{BB962C8B-B14F-4D97-AF65-F5344CB8AC3E}">
        <p14:creationId xmlns:p14="http://schemas.microsoft.com/office/powerpoint/2010/main" val="37050488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2F1AD21-5411-4782-808B-A41C291BD284}" type="datetimeFigureOut">
              <a:rPr lang="en-GB" smtClean="0"/>
              <a:t>08/09/2025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58DDEEA-EB6F-4B9A-A042-9E9CA0265A37}" type="slidenum">
              <a:rPr lang="en-GB" smtClean="0"/>
              <a:t>‹#›</a:t>
            </a:fld>
            <a:endParaRPr lang="en-GB"/>
          </a:p>
        </p:txBody>
      </p:sp>
    </p:spTree>
    <p:extLst>
      <p:ext uri="{BB962C8B-B14F-4D97-AF65-F5344CB8AC3E}">
        <p14:creationId xmlns:p14="http://schemas.microsoft.com/office/powerpoint/2010/main" val="40609014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2F1AD21-5411-4782-808B-A41C291BD284}" type="datetimeFigureOut">
              <a:rPr lang="en-GB" smtClean="0"/>
              <a:t>08/09/2025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58DDEEA-EB6F-4B9A-A042-9E9CA0265A37}" type="slidenum">
              <a:rPr lang="en-GB" smtClean="0"/>
              <a:t>‹#›</a:t>
            </a:fld>
            <a:endParaRPr lang="en-GB"/>
          </a:p>
        </p:txBody>
      </p:sp>
    </p:spTree>
    <p:extLst>
      <p:ext uri="{BB962C8B-B14F-4D97-AF65-F5344CB8AC3E}">
        <p14:creationId xmlns:p14="http://schemas.microsoft.com/office/powerpoint/2010/main" val="16263110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2F1AD21-5411-4782-808B-A41C291BD284}" type="datetimeFigureOut">
              <a:rPr lang="en-GB" smtClean="0"/>
              <a:t>08/09/2025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58DDEEA-EB6F-4B9A-A042-9E9CA0265A37}" type="slidenum">
              <a:rPr lang="en-GB" smtClean="0"/>
              <a:t>‹#›</a:t>
            </a:fld>
            <a:endParaRPr lang="en-GB"/>
          </a:p>
        </p:txBody>
      </p:sp>
    </p:spTree>
    <p:extLst>
      <p:ext uri="{BB962C8B-B14F-4D97-AF65-F5344CB8AC3E}">
        <p14:creationId xmlns:p14="http://schemas.microsoft.com/office/powerpoint/2010/main" val="2304146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2F1AD21-5411-4782-808B-A41C291BD284}" type="datetimeFigureOut">
              <a:rPr lang="en-GB" smtClean="0"/>
              <a:t>08/09/2025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58DDEEA-EB6F-4B9A-A042-9E9CA0265A37}" type="slidenum">
              <a:rPr lang="en-GB" smtClean="0"/>
              <a:t>‹#›</a:t>
            </a:fld>
            <a:endParaRPr lang="en-GB"/>
          </a:p>
        </p:txBody>
      </p:sp>
    </p:spTree>
    <p:extLst>
      <p:ext uri="{BB962C8B-B14F-4D97-AF65-F5344CB8AC3E}">
        <p14:creationId xmlns:p14="http://schemas.microsoft.com/office/powerpoint/2010/main" val="17601841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52F1AD21-5411-4782-808B-A41C291BD284}" type="datetimeFigureOut">
              <a:rPr lang="en-GB" smtClean="0"/>
              <a:t>08/09/2025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58DDEEA-EB6F-4B9A-A042-9E9CA0265A37}" type="slidenum">
              <a:rPr lang="en-GB" smtClean="0"/>
              <a:t>‹#›</a:t>
            </a:fld>
            <a:endParaRPr lang="en-GB"/>
          </a:p>
        </p:txBody>
      </p:sp>
    </p:spTree>
    <p:extLst>
      <p:ext uri="{BB962C8B-B14F-4D97-AF65-F5344CB8AC3E}">
        <p14:creationId xmlns:p14="http://schemas.microsoft.com/office/powerpoint/2010/main" val="13810913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2F1AD21-5411-4782-808B-A41C291BD284}"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8DDEEA-EB6F-4B9A-A042-9E9CA0265A37}" type="slidenum">
              <a:rPr lang="en-GB" smtClean="0"/>
              <a:t>‹#›</a:t>
            </a:fld>
            <a:endParaRPr lang="en-GB"/>
          </a:p>
        </p:txBody>
      </p:sp>
    </p:spTree>
    <p:extLst>
      <p:ext uri="{BB962C8B-B14F-4D97-AF65-F5344CB8AC3E}">
        <p14:creationId xmlns:p14="http://schemas.microsoft.com/office/powerpoint/2010/main" val="16111479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2F1AD21-5411-4782-808B-A41C291BD284}"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8DDEEA-EB6F-4B9A-A042-9E9CA0265A37}"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013041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2F1AD21-5411-4782-808B-A41C291BD284}"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8DDEEA-EB6F-4B9A-A042-9E9CA0265A37}" type="slidenum">
              <a:rPr lang="en-GB" smtClean="0"/>
              <a:t>‹#›</a:t>
            </a:fld>
            <a:endParaRPr lang="en-GB"/>
          </a:p>
        </p:txBody>
      </p:sp>
    </p:spTree>
    <p:extLst>
      <p:ext uri="{BB962C8B-B14F-4D97-AF65-F5344CB8AC3E}">
        <p14:creationId xmlns:p14="http://schemas.microsoft.com/office/powerpoint/2010/main" val="37875775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2F1AD21-5411-4782-808B-A41C291BD284}"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8DDEEA-EB6F-4B9A-A042-9E9CA0265A37}"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9914518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2F1AD21-5411-4782-808B-A41C291BD284}"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8DDEEA-EB6F-4B9A-A042-9E9CA0265A37}" type="slidenum">
              <a:rPr lang="en-GB" smtClean="0"/>
              <a:t>‹#›</a:t>
            </a:fld>
            <a:endParaRPr lang="en-GB"/>
          </a:p>
        </p:txBody>
      </p:sp>
    </p:spTree>
    <p:extLst>
      <p:ext uri="{BB962C8B-B14F-4D97-AF65-F5344CB8AC3E}">
        <p14:creationId xmlns:p14="http://schemas.microsoft.com/office/powerpoint/2010/main" val="30569937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2F1AD21-5411-4782-808B-A41C291BD284}"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8DDEEA-EB6F-4B9A-A042-9E9CA0265A37}" type="slidenum">
              <a:rPr lang="en-GB" smtClean="0"/>
              <a:t>‹#›</a:t>
            </a:fld>
            <a:endParaRPr lang="en-GB"/>
          </a:p>
        </p:txBody>
      </p:sp>
    </p:spTree>
    <p:extLst>
      <p:ext uri="{BB962C8B-B14F-4D97-AF65-F5344CB8AC3E}">
        <p14:creationId xmlns:p14="http://schemas.microsoft.com/office/powerpoint/2010/main" val="40931172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2F1AD21-5411-4782-808B-A41C291BD284}"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8DDEEA-EB6F-4B9A-A042-9E9CA0265A37}" type="slidenum">
              <a:rPr lang="en-GB" smtClean="0"/>
              <a:t>‹#›</a:t>
            </a:fld>
            <a:endParaRPr lang="en-GB"/>
          </a:p>
        </p:txBody>
      </p:sp>
    </p:spTree>
    <p:extLst>
      <p:ext uri="{BB962C8B-B14F-4D97-AF65-F5344CB8AC3E}">
        <p14:creationId xmlns:p14="http://schemas.microsoft.com/office/powerpoint/2010/main" val="3958266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2F1AD21-5411-4782-808B-A41C291BD284}" type="datetimeFigureOut">
              <a:rPr lang="en-GB" smtClean="0"/>
              <a:t>08/09/2025</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E58DDEEA-EB6F-4B9A-A042-9E9CA0265A37}" type="slidenum">
              <a:rPr lang="en-GB" smtClean="0"/>
              <a:t>‹#›</a:t>
            </a:fld>
            <a:endParaRPr lang="en-GB"/>
          </a:p>
        </p:txBody>
      </p:sp>
    </p:spTree>
    <p:extLst>
      <p:ext uri="{BB962C8B-B14F-4D97-AF65-F5344CB8AC3E}">
        <p14:creationId xmlns:p14="http://schemas.microsoft.com/office/powerpoint/2010/main" val="25706742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hyperlink" Target="https://www.vale-view.kent.sch.uk/" TargetMode="Externa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CAF16B-438F-4423-84A3-964599FA6E57}"/>
              </a:ext>
            </a:extLst>
          </p:cNvPr>
          <p:cNvSpPr>
            <a:spLocks noGrp="1"/>
          </p:cNvSpPr>
          <p:nvPr>
            <p:ph type="ctrTitle"/>
          </p:nvPr>
        </p:nvSpPr>
        <p:spPr/>
        <p:txBody>
          <a:bodyPr/>
          <a:lstStyle/>
          <a:p>
            <a:r>
              <a:rPr lang="en-GB" dirty="0">
                <a:solidFill>
                  <a:srgbClr val="92D050"/>
                </a:solidFill>
              </a:rPr>
              <a:t>Welcome to Year 2</a:t>
            </a:r>
          </a:p>
        </p:txBody>
      </p:sp>
      <p:sp>
        <p:nvSpPr>
          <p:cNvPr id="3" name="Subtitle 2">
            <a:extLst>
              <a:ext uri="{FF2B5EF4-FFF2-40B4-BE49-F238E27FC236}">
                <a16:creationId xmlns:a16="http://schemas.microsoft.com/office/drawing/2014/main" id="{67D97913-54B3-4A21-9209-29F6E08AD8EF}"/>
              </a:ext>
            </a:extLst>
          </p:cNvPr>
          <p:cNvSpPr>
            <a:spLocks noGrp="1"/>
          </p:cNvSpPr>
          <p:nvPr>
            <p:ph type="subTitle" idx="1"/>
          </p:nvPr>
        </p:nvSpPr>
        <p:spPr/>
        <p:txBody>
          <a:bodyPr/>
          <a:lstStyle/>
          <a:p>
            <a:r>
              <a:rPr lang="en-GB" dirty="0"/>
              <a:t>Thank you for coming!</a:t>
            </a:r>
          </a:p>
        </p:txBody>
      </p:sp>
    </p:spTree>
    <p:extLst>
      <p:ext uri="{BB962C8B-B14F-4D97-AF65-F5344CB8AC3E}">
        <p14:creationId xmlns:p14="http://schemas.microsoft.com/office/powerpoint/2010/main" val="32014327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74E1195-CF3B-4BE6-A648-1E2A937B6C9B}"/>
              </a:ext>
            </a:extLst>
          </p:cNvPr>
          <p:cNvSpPr txBox="1"/>
          <p:nvPr/>
        </p:nvSpPr>
        <p:spPr>
          <a:xfrm>
            <a:off x="737503" y="699502"/>
            <a:ext cx="6223247" cy="646331"/>
          </a:xfrm>
          <a:prstGeom prst="rect">
            <a:avLst/>
          </a:prstGeom>
          <a:noFill/>
        </p:spPr>
        <p:txBody>
          <a:bodyPr wrap="square" rtlCol="0">
            <a:spAutoFit/>
          </a:bodyPr>
          <a:lstStyle/>
          <a:p>
            <a:r>
              <a:rPr lang="en-GB" sz="3600" dirty="0">
                <a:solidFill>
                  <a:schemeClr val="accent2">
                    <a:lumMod val="60000"/>
                    <a:lumOff val="40000"/>
                  </a:schemeClr>
                </a:solidFill>
              </a:rPr>
              <a:t>The Year 2 Team </a:t>
            </a:r>
          </a:p>
        </p:txBody>
      </p:sp>
      <p:sp>
        <p:nvSpPr>
          <p:cNvPr id="4" name="Rectangle 1">
            <a:extLst>
              <a:ext uri="{FF2B5EF4-FFF2-40B4-BE49-F238E27FC236}">
                <a16:creationId xmlns:a16="http://schemas.microsoft.com/office/drawing/2014/main" id="{C3BF9D65-8BC3-470D-BD76-89D00DC9109C}"/>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10" name="Picture 9">
            <a:extLst>
              <a:ext uri="{FF2B5EF4-FFF2-40B4-BE49-F238E27FC236}">
                <a16:creationId xmlns:a16="http://schemas.microsoft.com/office/drawing/2014/main" id="{D0D6E769-15F0-48A4-8506-19D4CCA8CFF0}"/>
              </a:ext>
            </a:extLst>
          </p:cNvPr>
          <p:cNvPicPr>
            <a:picLocks noChangeAspect="1"/>
          </p:cNvPicPr>
          <p:nvPr/>
        </p:nvPicPr>
        <p:blipFill>
          <a:blip r:embed="rId2"/>
          <a:stretch>
            <a:fillRect/>
          </a:stretch>
        </p:blipFill>
        <p:spPr>
          <a:xfrm>
            <a:off x="880938" y="1668999"/>
            <a:ext cx="2032592" cy="2741636"/>
          </a:xfrm>
          <a:prstGeom prst="rect">
            <a:avLst/>
          </a:prstGeom>
        </p:spPr>
      </p:pic>
      <p:sp>
        <p:nvSpPr>
          <p:cNvPr id="11" name="TextBox 10">
            <a:extLst>
              <a:ext uri="{FF2B5EF4-FFF2-40B4-BE49-F238E27FC236}">
                <a16:creationId xmlns:a16="http://schemas.microsoft.com/office/drawing/2014/main" id="{67DE6D80-3132-4AEE-BAFF-35BE8B22AE9E}"/>
              </a:ext>
            </a:extLst>
          </p:cNvPr>
          <p:cNvSpPr txBox="1"/>
          <p:nvPr/>
        </p:nvSpPr>
        <p:spPr>
          <a:xfrm>
            <a:off x="880938" y="4410633"/>
            <a:ext cx="1835368" cy="646331"/>
          </a:xfrm>
          <a:prstGeom prst="rect">
            <a:avLst/>
          </a:prstGeom>
          <a:noFill/>
        </p:spPr>
        <p:txBody>
          <a:bodyPr wrap="square" rtlCol="0">
            <a:spAutoFit/>
          </a:bodyPr>
          <a:lstStyle/>
          <a:p>
            <a:r>
              <a:rPr lang="en-GB" dirty="0"/>
              <a:t>Class Teacher – Miss Tracey</a:t>
            </a:r>
          </a:p>
        </p:txBody>
      </p:sp>
      <p:pic>
        <p:nvPicPr>
          <p:cNvPr id="13" name="Picture 12">
            <a:extLst>
              <a:ext uri="{FF2B5EF4-FFF2-40B4-BE49-F238E27FC236}">
                <a16:creationId xmlns:a16="http://schemas.microsoft.com/office/drawing/2014/main" id="{577A39CD-342A-43F4-807A-388101522585}"/>
              </a:ext>
            </a:extLst>
          </p:cNvPr>
          <p:cNvPicPr>
            <a:picLocks noChangeAspect="1"/>
          </p:cNvPicPr>
          <p:nvPr/>
        </p:nvPicPr>
        <p:blipFill>
          <a:blip r:embed="rId3"/>
          <a:stretch>
            <a:fillRect/>
          </a:stretch>
        </p:blipFill>
        <p:spPr>
          <a:xfrm>
            <a:off x="4024902" y="1669000"/>
            <a:ext cx="2071098" cy="2741636"/>
          </a:xfrm>
          <a:prstGeom prst="rect">
            <a:avLst/>
          </a:prstGeom>
        </p:spPr>
      </p:pic>
      <p:sp>
        <p:nvSpPr>
          <p:cNvPr id="15" name="TextBox 14">
            <a:extLst>
              <a:ext uri="{FF2B5EF4-FFF2-40B4-BE49-F238E27FC236}">
                <a16:creationId xmlns:a16="http://schemas.microsoft.com/office/drawing/2014/main" id="{8CBBF19F-50BE-4DB5-8501-5332DF97EFBF}"/>
              </a:ext>
            </a:extLst>
          </p:cNvPr>
          <p:cNvSpPr txBox="1"/>
          <p:nvPr/>
        </p:nvSpPr>
        <p:spPr>
          <a:xfrm>
            <a:off x="3921808" y="4410634"/>
            <a:ext cx="2277286" cy="646331"/>
          </a:xfrm>
          <a:prstGeom prst="rect">
            <a:avLst/>
          </a:prstGeom>
          <a:noFill/>
        </p:spPr>
        <p:txBody>
          <a:bodyPr wrap="square" rtlCol="0">
            <a:spAutoFit/>
          </a:bodyPr>
          <a:lstStyle/>
          <a:p>
            <a:r>
              <a:rPr lang="en-GB" dirty="0"/>
              <a:t>Teaching Assistant  – Mrs Willsher</a:t>
            </a:r>
          </a:p>
        </p:txBody>
      </p:sp>
      <p:pic>
        <p:nvPicPr>
          <p:cNvPr id="16" name="Picture 15">
            <a:extLst>
              <a:ext uri="{FF2B5EF4-FFF2-40B4-BE49-F238E27FC236}">
                <a16:creationId xmlns:a16="http://schemas.microsoft.com/office/drawing/2014/main" id="{9F2A0E96-FA51-4429-BC5A-11DE912CD43A}"/>
              </a:ext>
            </a:extLst>
          </p:cNvPr>
          <p:cNvPicPr>
            <a:picLocks noChangeAspect="1"/>
          </p:cNvPicPr>
          <p:nvPr/>
        </p:nvPicPr>
        <p:blipFill>
          <a:blip r:embed="rId4"/>
          <a:stretch>
            <a:fillRect/>
          </a:stretch>
        </p:blipFill>
        <p:spPr>
          <a:xfrm>
            <a:off x="6960750" y="1668999"/>
            <a:ext cx="2032592" cy="2741633"/>
          </a:xfrm>
          <a:prstGeom prst="rect">
            <a:avLst/>
          </a:prstGeom>
        </p:spPr>
      </p:pic>
      <p:sp>
        <p:nvSpPr>
          <p:cNvPr id="18" name="TextBox 17">
            <a:extLst>
              <a:ext uri="{FF2B5EF4-FFF2-40B4-BE49-F238E27FC236}">
                <a16:creationId xmlns:a16="http://schemas.microsoft.com/office/drawing/2014/main" id="{57500898-BD66-47AE-B47C-ADE7E62199F6}"/>
              </a:ext>
            </a:extLst>
          </p:cNvPr>
          <p:cNvSpPr txBox="1"/>
          <p:nvPr/>
        </p:nvSpPr>
        <p:spPr>
          <a:xfrm>
            <a:off x="6838403" y="4410632"/>
            <a:ext cx="2277286" cy="646331"/>
          </a:xfrm>
          <a:prstGeom prst="rect">
            <a:avLst/>
          </a:prstGeom>
          <a:noFill/>
        </p:spPr>
        <p:txBody>
          <a:bodyPr wrap="square" rtlCol="0">
            <a:spAutoFit/>
          </a:bodyPr>
          <a:lstStyle/>
          <a:p>
            <a:r>
              <a:rPr lang="en-GB" dirty="0"/>
              <a:t>Teaching Assistant  – Mrs Dawson</a:t>
            </a:r>
          </a:p>
        </p:txBody>
      </p:sp>
    </p:spTree>
    <p:extLst>
      <p:ext uri="{BB962C8B-B14F-4D97-AF65-F5344CB8AC3E}">
        <p14:creationId xmlns:p14="http://schemas.microsoft.com/office/powerpoint/2010/main" val="1893092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15" grpId="0"/>
      <p:bldP spid="1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7B2E36F-2645-40AA-9861-A03E18088303}"/>
              </a:ext>
            </a:extLst>
          </p:cNvPr>
          <p:cNvSpPr txBox="1"/>
          <p:nvPr/>
        </p:nvSpPr>
        <p:spPr>
          <a:xfrm rot="10800000" flipV="1">
            <a:off x="7585785" y="3105834"/>
            <a:ext cx="6161103" cy="646331"/>
          </a:xfrm>
          <a:prstGeom prst="rect">
            <a:avLst/>
          </a:prstGeom>
          <a:noFill/>
        </p:spPr>
        <p:txBody>
          <a:bodyPr wrap="square" rtlCol="0">
            <a:spAutoFit/>
          </a:bodyPr>
          <a:lstStyle/>
          <a:p>
            <a:r>
              <a:rPr lang="en-GB" sz="3600" dirty="0">
                <a:solidFill>
                  <a:schemeClr val="accent2">
                    <a:lumMod val="50000"/>
                  </a:schemeClr>
                </a:solidFill>
              </a:rPr>
              <a:t>Curriculum Overview</a:t>
            </a:r>
          </a:p>
        </p:txBody>
      </p:sp>
      <p:sp>
        <p:nvSpPr>
          <p:cNvPr id="3" name="TextBox 2">
            <a:extLst>
              <a:ext uri="{FF2B5EF4-FFF2-40B4-BE49-F238E27FC236}">
                <a16:creationId xmlns:a16="http://schemas.microsoft.com/office/drawing/2014/main" id="{9E7C926B-7014-408C-9E7B-72B6BF55816C}"/>
              </a:ext>
            </a:extLst>
          </p:cNvPr>
          <p:cNvSpPr txBox="1"/>
          <p:nvPr/>
        </p:nvSpPr>
        <p:spPr>
          <a:xfrm>
            <a:off x="5641759" y="2974019"/>
            <a:ext cx="914400" cy="914400"/>
          </a:xfrm>
          <a:prstGeom prst="rect">
            <a:avLst/>
          </a:prstGeom>
          <a:noFill/>
        </p:spPr>
        <p:txBody>
          <a:bodyPr wrap="square" rtlCol="0">
            <a:spAutoFit/>
          </a:bodyPr>
          <a:lstStyle/>
          <a:p>
            <a:endParaRPr lang="en-GB" dirty="0"/>
          </a:p>
        </p:txBody>
      </p:sp>
      <p:sp>
        <p:nvSpPr>
          <p:cNvPr id="4" name="TextBox 3">
            <a:extLst>
              <a:ext uri="{FF2B5EF4-FFF2-40B4-BE49-F238E27FC236}">
                <a16:creationId xmlns:a16="http://schemas.microsoft.com/office/drawing/2014/main" id="{BE5F5375-294C-431F-AD0D-0F31B41D1450}"/>
              </a:ext>
            </a:extLst>
          </p:cNvPr>
          <p:cNvSpPr txBox="1"/>
          <p:nvPr/>
        </p:nvSpPr>
        <p:spPr>
          <a:xfrm>
            <a:off x="157866" y="-264319"/>
            <a:ext cx="8249016" cy="7386638"/>
          </a:xfrm>
          <a:prstGeom prst="rect">
            <a:avLst/>
          </a:prstGeom>
          <a:noFill/>
        </p:spPr>
        <p:txBody>
          <a:bodyPr wrap="square" rtlCol="0">
            <a:spAutoFit/>
          </a:bodyPr>
          <a:lstStyle/>
          <a:p>
            <a:endParaRPr lang="en-GB" sz="2000" dirty="0"/>
          </a:p>
          <a:p>
            <a:pPr marL="285750" indent="-285750">
              <a:buFont typeface="Wingdings" panose="05000000000000000000" pitchFamily="2" charset="2"/>
              <a:buChar char="§"/>
            </a:pPr>
            <a:r>
              <a:rPr lang="en-GB" sz="2200" b="1" dirty="0"/>
              <a:t>Term 1 - Healthy Living </a:t>
            </a:r>
            <a:endParaRPr lang="en-GB" sz="2200" dirty="0"/>
          </a:p>
          <a:p>
            <a:r>
              <a:rPr lang="en-GB" sz="2200" dirty="0"/>
              <a:t>     What does it mean to be healthy and is it really important</a:t>
            </a:r>
          </a:p>
          <a:p>
            <a:endParaRPr lang="en-GB" sz="2200" dirty="0"/>
          </a:p>
          <a:p>
            <a:pPr marL="285750" indent="-285750">
              <a:buFont typeface="Wingdings" panose="05000000000000000000" pitchFamily="2" charset="2"/>
              <a:buChar char="§"/>
            </a:pPr>
            <a:r>
              <a:rPr lang="en-GB" sz="2200" b="1" dirty="0"/>
              <a:t>Term 2 – Explorers</a:t>
            </a:r>
            <a:r>
              <a:rPr lang="en-GB" sz="2200" dirty="0"/>
              <a:t>  </a:t>
            </a:r>
          </a:p>
          <a:p>
            <a:r>
              <a:rPr lang="en-GB" sz="2200" dirty="0"/>
              <a:t>     How has exploring impacted the world we live in today?</a:t>
            </a:r>
          </a:p>
          <a:p>
            <a:r>
              <a:rPr lang="en-GB" sz="2200" dirty="0"/>
              <a:t>     </a:t>
            </a:r>
            <a:r>
              <a:rPr lang="en-GB" sz="2200" dirty="0">
                <a:solidFill>
                  <a:srgbClr val="FF0000"/>
                </a:solidFill>
              </a:rPr>
              <a:t>Trip to </a:t>
            </a:r>
            <a:r>
              <a:rPr lang="en-GB" sz="2200" dirty="0" err="1">
                <a:solidFill>
                  <a:srgbClr val="FF0000"/>
                </a:solidFill>
              </a:rPr>
              <a:t>Whinless</a:t>
            </a:r>
            <a:r>
              <a:rPr lang="en-GB" sz="2200" dirty="0">
                <a:solidFill>
                  <a:srgbClr val="FF0000"/>
                </a:solidFill>
              </a:rPr>
              <a:t> Down, trip to the Turner Gallery</a:t>
            </a:r>
          </a:p>
          <a:p>
            <a:endParaRPr lang="en-GB" sz="2200" dirty="0"/>
          </a:p>
          <a:p>
            <a:pPr marL="285750" indent="-285750">
              <a:buFont typeface="Wingdings" panose="05000000000000000000" pitchFamily="2" charset="2"/>
              <a:buChar char="§"/>
            </a:pPr>
            <a:r>
              <a:rPr lang="en-GB" sz="2200" b="1" dirty="0"/>
              <a:t>Term 3 - The Great Fire of London </a:t>
            </a:r>
          </a:p>
          <a:p>
            <a:r>
              <a:rPr lang="en-GB" sz="2200" b="1" dirty="0"/>
              <a:t>    </a:t>
            </a:r>
            <a:r>
              <a:rPr lang="en-GB" sz="2200" dirty="0"/>
              <a:t> What impact did this event have on our lives today?</a:t>
            </a:r>
          </a:p>
          <a:p>
            <a:endParaRPr lang="en-GB" sz="2200" b="1" dirty="0"/>
          </a:p>
          <a:p>
            <a:pPr marL="285750" indent="-285750">
              <a:buFont typeface="Wingdings" panose="05000000000000000000" pitchFamily="2" charset="2"/>
              <a:buChar char="§"/>
            </a:pPr>
            <a:r>
              <a:rPr lang="en-GB" sz="2200" b="1" dirty="0"/>
              <a:t>Term 4 - The Garden of England </a:t>
            </a:r>
          </a:p>
          <a:p>
            <a:r>
              <a:rPr lang="en-GB" sz="2200" b="1" dirty="0"/>
              <a:t>     </a:t>
            </a:r>
            <a:r>
              <a:rPr lang="en-GB" sz="2200" dirty="0"/>
              <a:t>Do all plants require the same conditions to grow?</a:t>
            </a:r>
          </a:p>
          <a:p>
            <a:r>
              <a:rPr lang="en-GB" sz="2200" dirty="0">
                <a:solidFill>
                  <a:srgbClr val="FF0000"/>
                </a:solidFill>
              </a:rPr>
              <a:t>     Trip to </a:t>
            </a:r>
            <a:r>
              <a:rPr lang="en-GB" sz="2200" dirty="0" err="1">
                <a:solidFill>
                  <a:srgbClr val="FF0000"/>
                </a:solidFill>
              </a:rPr>
              <a:t>Framptoms</a:t>
            </a:r>
            <a:r>
              <a:rPr lang="en-GB" sz="2200" dirty="0">
                <a:solidFill>
                  <a:srgbClr val="FF0000"/>
                </a:solidFill>
              </a:rPr>
              <a:t> Farm</a:t>
            </a:r>
          </a:p>
          <a:p>
            <a:endParaRPr lang="en-GB" sz="2200" b="1" dirty="0"/>
          </a:p>
          <a:p>
            <a:pPr marL="285750" indent="-285750">
              <a:buFont typeface="Wingdings" panose="05000000000000000000" pitchFamily="2" charset="2"/>
              <a:buChar char="§"/>
            </a:pPr>
            <a:r>
              <a:rPr lang="en-GB" sz="2200" b="1" dirty="0"/>
              <a:t>Term 5 - Bugs and Beasties</a:t>
            </a:r>
          </a:p>
          <a:p>
            <a:r>
              <a:rPr lang="en-GB" sz="2200" dirty="0"/>
              <a:t>     Do we all need the same things to live?</a:t>
            </a:r>
          </a:p>
          <a:p>
            <a:endParaRPr lang="en-GB" sz="2200" dirty="0"/>
          </a:p>
          <a:p>
            <a:pPr marL="285750" indent="-285750">
              <a:buFont typeface="Wingdings" panose="05000000000000000000" pitchFamily="2" charset="2"/>
              <a:buChar char="§"/>
            </a:pPr>
            <a:r>
              <a:rPr lang="en-GB" sz="2200" b="1" dirty="0"/>
              <a:t>Term 6 - Around the World </a:t>
            </a:r>
          </a:p>
          <a:p>
            <a:r>
              <a:rPr lang="en-GB" sz="2200" dirty="0">
                <a:solidFill>
                  <a:srgbClr val="FF0000"/>
                </a:solidFill>
              </a:rPr>
              <a:t>     </a:t>
            </a:r>
            <a:r>
              <a:rPr lang="en-GB" sz="2200" dirty="0"/>
              <a:t>How big is the world? How is it made up?</a:t>
            </a:r>
          </a:p>
          <a:p>
            <a:r>
              <a:rPr lang="en-GB" dirty="0"/>
              <a:t> </a:t>
            </a:r>
          </a:p>
          <a:p>
            <a:pPr marL="285750" indent="-285750">
              <a:buFont typeface="Wingdings" panose="05000000000000000000" pitchFamily="2" charset="2"/>
              <a:buChar char="§"/>
            </a:pPr>
            <a:endParaRPr lang="en-GB" dirty="0"/>
          </a:p>
        </p:txBody>
      </p:sp>
    </p:spTree>
    <p:extLst>
      <p:ext uri="{BB962C8B-B14F-4D97-AF65-F5344CB8AC3E}">
        <p14:creationId xmlns:p14="http://schemas.microsoft.com/office/powerpoint/2010/main" val="3857239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E46C7C-EDFE-4C92-A043-6E29487BE4CD}"/>
              </a:ext>
            </a:extLst>
          </p:cNvPr>
          <p:cNvSpPr>
            <a:spLocks noGrp="1"/>
          </p:cNvSpPr>
          <p:nvPr>
            <p:ph type="title"/>
          </p:nvPr>
        </p:nvSpPr>
        <p:spPr>
          <a:xfrm>
            <a:off x="686299" y="430306"/>
            <a:ext cx="8596668" cy="1320800"/>
          </a:xfrm>
        </p:spPr>
        <p:txBody>
          <a:bodyPr/>
          <a:lstStyle/>
          <a:p>
            <a:r>
              <a:rPr lang="en-GB" dirty="0"/>
              <a:t>PE days</a:t>
            </a:r>
          </a:p>
        </p:txBody>
      </p:sp>
      <p:sp>
        <p:nvSpPr>
          <p:cNvPr id="3" name="Content Placeholder 2">
            <a:extLst>
              <a:ext uri="{FF2B5EF4-FFF2-40B4-BE49-F238E27FC236}">
                <a16:creationId xmlns:a16="http://schemas.microsoft.com/office/drawing/2014/main" id="{6A96A739-2DD4-4669-8866-23A61EDA2D75}"/>
              </a:ext>
            </a:extLst>
          </p:cNvPr>
          <p:cNvSpPr>
            <a:spLocks noGrp="1"/>
          </p:cNvSpPr>
          <p:nvPr>
            <p:ph idx="1"/>
          </p:nvPr>
        </p:nvSpPr>
        <p:spPr>
          <a:xfrm>
            <a:off x="677333" y="2160589"/>
            <a:ext cx="9278429" cy="3880773"/>
          </a:xfrm>
        </p:spPr>
        <p:txBody>
          <a:bodyPr>
            <a:normAutofit/>
          </a:bodyPr>
          <a:lstStyle/>
          <a:p>
            <a:r>
              <a:rPr lang="en-GB" sz="2800" dirty="0"/>
              <a:t>We have PE on Tuesdays. Your child needs a full PE kit in school at all times, this should consist of: black shorts/ black jogging bottoms, a white t-shirt, plimsolls/trainers.</a:t>
            </a:r>
          </a:p>
          <a:p>
            <a:r>
              <a:rPr lang="en-GB" sz="2800" dirty="0"/>
              <a:t>If your child has their ears pierced these need to be removed for PE. If you child is unable to take their earrings out independently, they will need to be removed at home beforehand.</a:t>
            </a:r>
          </a:p>
        </p:txBody>
      </p:sp>
      <p:pic>
        <p:nvPicPr>
          <p:cNvPr id="2050" name="Picture 2" descr="Featherstone All Saints CofE Academy ...">
            <a:extLst>
              <a:ext uri="{FF2B5EF4-FFF2-40B4-BE49-F238E27FC236}">
                <a16:creationId xmlns:a16="http://schemas.microsoft.com/office/drawing/2014/main" id="{0BD83C70-B6AA-4E93-9E34-6923328067B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81525" y="333468"/>
            <a:ext cx="3028950" cy="1514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9533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05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27B2F30-4F87-4C2B-9756-1CD332FDDD86}"/>
              </a:ext>
            </a:extLst>
          </p:cNvPr>
          <p:cNvSpPr txBox="1"/>
          <p:nvPr/>
        </p:nvSpPr>
        <p:spPr>
          <a:xfrm>
            <a:off x="596008" y="775688"/>
            <a:ext cx="8101781" cy="1200329"/>
          </a:xfrm>
          <a:prstGeom prst="rect">
            <a:avLst/>
          </a:prstGeom>
          <a:noFill/>
        </p:spPr>
        <p:txBody>
          <a:bodyPr wrap="square" rtlCol="0">
            <a:spAutoFit/>
          </a:bodyPr>
          <a:lstStyle/>
          <a:p>
            <a:r>
              <a:rPr lang="en-GB" sz="3600" dirty="0">
                <a:solidFill>
                  <a:schemeClr val="accent1"/>
                </a:solidFill>
              </a:rPr>
              <a:t>Purple Mash and Time Table Rockstar’s logins </a:t>
            </a:r>
          </a:p>
        </p:txBody>
      </p:sp>
      <p:sp>
        <p:nvSpPr>
          <p:cNvPr id="3" name="TextBox 2">
            <a:extLst>
              <a:ext uri="{FF2B5EF4-FFF2-40B4-BE49-F238E27FC236}">
                <a16:creationId xmlns:a16="http://schemas.microsoft.com/office/drawing/2014/main" id="{D35BE34D-7E49-4B52-8218-A79A24CD26BD}"/>
              </a:ext>
            </a:extLst>
          </p:cNvPr>
          <p:cNvSpPr txBox="1"/>
          <p:nvPr/>
        </p:nvSpPr>
        <p:spPr>
          <a:xfrm>
            <a:off x="448651" y="2219713"/>
            <a:ext cx="6264016" cy="4247317"/>
          </a:xfrm>
          <a:prstGeom prst="rect">
            <a:avLst/>
          </a:prstGeom>
          <a:noFill/>
        </p:spPr>
        <p:txBody>
          <a:bodyPr wrap="square" rtlCol="0">
            <a:spAutoFit/>
          </a:bodyPr>
          <a:lstStyle/>
          <a:p>
            <a:pPr marL="285750" indent="-285750">
              <a:buFont typeface="Wingdings" panose="05000000000000000000" pitchFamily="2" charset="2"/>
              <a:buChar char="§"/>
            </a:pPr>
            <a:r>
              <a:rPr lang="en-GB" sz="2800" dirty="0"/>
              <a:t>There logins will be attached to reading records. </a:t>
            </a:r>
          </a:p>
          <a:p>
            <a:pPr marL="285750" indent="-285750">
              <a:buFont typeface="Wingdings" panose="05000000000000000000" pitchFamily="2" charset="2"/>
              <a:buChar char="§"/>
            </a:pPr>
            <a:r>
              <a:rPr lang="en-GB" sz="2800" dirty="0"/>
              <a:t>Please log into your child’s account with them, we will access purple mash and times table rockstars in class but it takes a while to log them in if they don’t know how.</a:t>
            </a:r>
          </a:p>
          <a:p>
            <a:pPr marL="285750" indent="-285750">
              <a:buFont typeface="Wingdings" panose="05000000000000000000" pitchFamily="2" charset="2"/>
              <a:buChar char="§"/>
            </a:pPr>
            <a:r>
              <a:rPr lang="en-GB" sz="2800" dirty="0"/>
              <a:t>Homework tasks will be set weekly on Purple Mash.</a:t>
            </a:r>
          </a:p>
          <a:p>
            <a:endParaRPr lang="en-GB" dirty="0"/>
          </a:p>
        </p:txBody>
      </p:sp>
      <p:pic>
        <p:nvPicPr>
          <p:cNvPr id="4" name="Picture 4" descr="Purple Mash">
            <a:extLst>
              <a:ext uri="{FF2B5EF4-FFF2-40B4-BE49-F238E27FC236}">
                <a16:creationId xmlns:a16="http://schemas.microsoft.com/office/drawing/2014/main" id="{4D7127A5-8054-4BCF-A2A0-52F1CD96812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12667" y="1732321"/>
            <a:ext cx="2352675" cy="194310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Times Tables Rock Stars – Times Tables ...">
            <a:extLst>
              <a:ext uri="{FF2B5EF4-FFF2-40B4-BE49-F238E27FC236}">
                <a16:creationId xmlns:a16="http://schemas.microsoft.com/office/drawing/2014/main" id="{2D4CE3FD-3B39-4A33-8CEA-A8F79881AD4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89611" y="4118334"/>
            <a:ext cx="2867025" cy="15906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05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3CD5727-941E-4F13-961B-55B9C5D0A026}"/>
              </a:ext>
            </a:extLst>
          </p:cNvPr>
          <p:cNvSpPr txBox="1"/>
          <p:nvPr/>
        </p:nvSpPr>
        <p:spPr>
          <a:xfrm>
            <a:off x="739726" y="209012"/>
            <a:ext cx="6715433" cy="646331"/>
          </a:xfrm>
          <a:prstGeom prst="rect">
            <a:avLst/>
          </a:prstGeom>
          <a:noFill/>
        </p:spPr>
        <p:txBody>
          <a:bodyPr wrap="square" rtlCol="0">
            <a:spAutoFit/>
          </a:bodyPr>
          <a:lstStyle/>
          <a:p>
            <a:r>
              <a:rPr lang="en-GB" sz="3600" dirty="0">
                <a:solidFill>
                  <a:schemeClr val="accent1"/>
                </a:solidFill>
              </a:rPr>
              <a:t>Reading at home</a:t>
            </a:r>
          </a:p>
        </p:txBody>
      </p:sp>
      <p:sp>
        <p:nvSpPr>
          <p:cNvPr id="3" name="TextBox 2">
            <a:extLst>
              <a:ext uri="{FF2B5EF4-FFF2-40B4-BE49-F238E27FC236}">
                <a16:creationId xmlns:a16="http://schemas.microsoft.com/office/drawing/2014/main" id="{39BC9C48-04A5-4416-B641-E3B9DAAE00A9}"/>
              </a:ext>
            </a:extLst>
          </p:cNvPr>
          <p:cNvSpPr txBox="1"/>
          <p:nvPr/>
        </p:nvSpPr>
        <p:spPr>
          <a:xfrm>
            <a:off x="289843" y="1043937"/>
            <a:ext cx="7034687" cy="1938992"/>
          </a:xfrm>
          <a:prstGeom prst="rect">
            <a:avLst/>
          </a:prstGeom>
          <a:noFill/>
        </p:spPr>
        <p:txBody>
          <a:bodyPr wrap="square" rtlCol="0">
            <a:spAutoFit/>
          </a:bodyPr>
          <a:lstStyle/>
          <a:p>
            <a:pPr marL="285750" indent="-285750">
              <a:buFont typeface="Arial" panose="020B0604020202020204" pitchFamily="34" charset="0"/>
              <a:buChar char="•"/>
            </a:pPr>
            <a:r>
              <a:rPr lang="en-GB" sz="2400" dirty="0"/>
              <a:t>All children should be reading at least three times a week at home. At a minimum all children should read at home on Wednesdays, in line with our ‘ROW’, (Read on Wednesday) challenge.</a:t>
            </a:r>
          </a:p>
        </p:txBody>
      </p:sp>
      <p:sp>
        <p:nvSpPr>
          <p:cNvPr id="5" name="TextBox 4">
            <a:extLst>
              <a:ext uri="{FF2B5EF4-FFF2-40B4-BE49-F238E27FC236}">
                <a16:creationId xmlns:a16="http://schemas.microsoft.com/office/drawing/2014/main" id="{EBB40211-2802-43B6-AAF6-264DACA8330E}"/>
              </a:ext>
            </a:extLst>
          </p:cNvPr>
          <p:cNvSpPr txBox="1"/>
          <p:nvPr/>
        </p:nvSpPr>
        <p:spPr>
          <a:xfrm>
            <a:off x="289843" y="3034247"/>
            <a:ext cx="6131571" cy="2677656"/>
          </a:xfrm>
          <a:prstGeom prst="rect">
            <a:avLst/>
          </a:prstGeom>
          <a:noFill/>
        </p:spPr>
        <p:txBody>
          <a:bodyPr wrap="square" rtlCol="0">
            <a:spAutoFit/>
          </a:bodyPr>
          <a:lstStyle/>
          <a:p>
            <a:pPr marL="285750" indent="-285750">
              <a:buFont typeface="Arial" panose="020B0604020202020204" pitchFamily="34" charset="0"/>
              <a:buChar char="•"/>
            </a:pPr>
            <a:r>
              <a:rPr lang="en-GB" sz="2400" dirty="0"/>
              <a:t>Every Friday your child will go home with either a Little </a:t>
            </a:r>
            <a:r>
              <a:rPr lang="en-GB" sz="2400" dirty="0" err="1"/>
              <a:t>Wandle</a:t>
            </a:r>
            <a:r>
              <a:rPr lang="en-GB" sz="2400" dirty="0"/>
              <a:t> phonic book or a colour band book, in accordance to their reading ability.</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They also will have a library book, in which they have the freedom to choose.</a:t>
            </a:r>
          </a:p>
        </p:txBody>
      </p:sp>
      <p:pic>
        <p:nvPicPr>
          <p:cNvPr id="3076" name="Picture 4" descr="11 Reading Quotes For Kids ...">
            <a:extLst>
              <a:ext uri="{FF2B5EF4-FFF2-40B4-BE49-F238E27FC236}">
                <a16:creationId xmlns:a16="http://schemas.microsoft.com/office/drawing/2014/main" id="{1C1DAEDC-7829-4436-9DF8-FB427BB5344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07085" y="532177"/>
            <a:ext cx="5184915" cy="51849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9123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C14DD63-D68E-400F-8503-19ADE80797E5}"/>
              </a:ext>
            </a:extLst>
          </p:cNvPr>
          <p:cNvSpPr txBox="1"/>
          <p:nvPr/>
        </p:nvSpPr>
        <p:spPr>
          <a:xfrm>
            <a:off x="943897" y="837040"/>
            <a:ext cx="6754761" cy="646331"/>
          </a:xfrm>
          <a:prstGeom prst="rect">
            <a:avLst/>
          </a:prstGeom>
          <a:noFill/>
        </p:spPr>
        <p:txBody>
          <a:bodyPr wrap="square" rtlCol="0">
            <a:spAutoFit/>
          </a:bodyPr>
          <a:lstStyle/>
          <a:p>
            <a:r>
              <a:rPr lang="en-GB" sz="3600" dirty="0">
                <a:solidFill>
                  <a:schemeClr val="accent1"/>
                </a:solidFill>
              </a:rPr>
              <a:t>Statutory testing </a:t>
            </a:r>
          </a:p>
        </p:txBody>
      </p:sp>
      <p:sp>
        <p:nvSpPr>
          <p:cNvPr id="3" name="TextBox 2">
            <a:extLst>
              <a:ext uri="{FF2B5EF4-FFF2-40B4-BE49-F238E27FC236}">
                <a16:creationId xmlns:a16="http://schemas.microsoft.com/office/drawing/2014/main" id="{2966AC47-5479-4917-9B6A-ADDA7F3717FC}"/>
              </a:ext>
            </a:extLst>
          </p:cNvPr>
          <p:cNvSpPr txBox="1"/>
          <p:nvPr/>
        </p:nvSpPr>
        <p:spPr>
          <a:xfrm>
            <a:off x="943897" y="2241754"/>
            <a:ext cx="7020233" cy="1569660"/>
          </a:xfrm>
          <a:prstGeom prst="rect">
            <a:avLst/>
          </a:prstGeom>
          <a:noFill/>
        </p:spPr>
        <p:txBody>
          <a:bodyPr wrap="square" rtlCol="0">
            <a:spAutoFit/>
          </a:bodyPr>
          <a:lstStyle/>
          <a:p>
            <a:pPr marL="285750" indent="-285750">
              <a:buFont typeface="Wingdings" panose="05000000000000000000" pitchFamily="2" charset="2"/>
              <a:buChar char="§"/>
            </a:pPr>
            <a:r>
              <a:rPr lang="en-GB" sz="2400" dirty="0"/>
              <a:t>Year 2 SATS </a:t>
            </a:r>
          </a:p>
          <a:p>
            <a:pPr marL="285750" indent="-285750">
              <a:buFont typeface="Wingdings" panose="05000000000000000000" pitchFamily="2" charset="2"/>
              <a:buChar char="§"/>
            </a:pPr>
            <a:r>
              <a:rPr lang="en-GB" sz="2400" dirty="0"/>
              <a:t>Take place in May </a:t>
            </a:r>
          </a:p>
          <a:p>
            <a:pPr marL="285750" indent="-285750">
              <a:buFont typeface="Wingdings" panose="05000000000000000000" pitchFamily="2" charset="2"/>
              <a:buChar char="§"/>
            </a:pPr>
            <a:r>
              <a:rPr lang="en-GB" sz="2400" dirty="0"/>
              <a:t>More information will be shared closer to the date</a:t>
            </a:r>
          </a:p>
        </p:txBody>
      </p:sp>
      <p:sp>
        <p:nvSpPr>
          <p:cNvPr id="4" name="TextBox 3">
            <a:extLst>
              <a:ext uri="{FF2B5EF4-FFF2-40B4-BE49-F238E27FC236}">
                <a16:creationId xmlns:a16="http://schemas.microsoft.com/office/drawing/2014/main" id="{9B97497A-EBB1-4AB8-9B7E-D9907079D422}"/>
              </a:ext>
            </a:extLst>
          </p:cNvPr>
          <p:cNvSpPr txBox="1"/>
          <p:nvPr/>
        </p:nvSpPr>
        <p:spPr>
          <a:xfrm>
            <a:off x="943896" y="3923467"/>
            <a:ext cx="8782810" cy="1569660"/>
          </a:xfrm>
          <a:prstGeom prst="rect">
            <a:avLst/>
          </a:prstGeom>
          <a:noFill/>
        </p:spPr>
        <p:txBody>
          <a:bodyPr wrap="square" rtlCol="0">
            <a:spAutoFit/>
          </a:bodyPr>
          <a:lstStyle/>
          <a:p>
            <a:pPr marL="285750" indent="-285750">
              <a:buFont typeface="Wingdings" panose="05000000000000000000" pitchFamily="2" charset="2"/>
              <a:buChar char="§"/>
            </a:pPr>
            <a:r>
              <a:rPr lang="en-GB" sz="2400" dirty="0"/>
              <a:t>Phonic Screening (only for children who didn’t reach the requirement in Year 1)</a:t>
            </a:r>
          </a:p>
          <a:p>
            <a:pPr marL="285750" indent="-285750">
              <a:buFont typeface="Wingdings" panose="05000000000000000000" pitchFamily="2" charset="2"/>
              <a:buChar char="§"/>
            </a:pPr>
            <a:r>
              <a:rPr lang="en-GB" sz="2400" dirty="0"/>
              <a:t>Usually takes place in June </a:t>
            </a:r>
          </a:p>
          <a:p>
            <a:pPr marL="285750" indent="-285750">
              <a:buFont typeface="Wingdings" panose="05000000000000000000" pitchFamily="2" charset="2"/>
              <a:buChar char="§"/>
            </a:pPr>
            <a:r>
              <a:rPr lang="en-GB" sz="2400" dirty="0"/>
              <a:t>More information will be shared closer to the date</a:t>
            </a:r>
          </a:p>
        </p:txBody>
      </p:sp>
      <p:pic>
        <p:nvPicPr>
          <p:cNvPr id="5" name="Picture 4">
            <a:extLst>
              <a:ext uri="{FF2B5EF4-FFF2-40B4-BE49-F238E27FC236}">
                <a16:creationId xmlns:a16="http://schemas.microsoft.com/office/drawing/2014/main" id="{EBC5F553-3783-4878-A260-681D2094296F}"/>
              </a:ext>
            </a:extLst>
          </p:cNvPr>
          <p:cNvPicPr>
            <a:picLocks noChangeAspect="1"/>
          </p:cNvPicPr>
          <p:nvPr/>
        </p:nvPicPr>
        <p:blipFill>
          <a:blip r:embed="rId2"/>
          <a:stretch>
            <a:fillRect/>
          </a:stretch>
        </p:blipFill>
        <p:spPr>
          <a:xfrm>
            <a:off x="5395072" y="168073"/>
            <a:ext cx="3462057" cy="2373982"/>
          </a:xfrm>
          <a:prstGeom prst="rect">
            <a:avLst/>
          </a:prstGeom>
        </p:spPr>
      </p:pic>
      <p:pic>
        <p:nvPicPr>
          <p:cNvPr id="1026" name="Picture 2" descr="Year 1 Phonics Screening – St Mary's RC ...">
            <a:extLst>
              <a:ext uri="{FF2B5EF4-FFF2-40B4-BE49-F238E27FC236}">
                <a16:creationId xmlns:a16="http://schemas.microsoft.com/office/drawing/2014/main" id="{0D5EFDF2-5B38-4A95-9E92-8CD50D1FB3D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37887" y="1793096"/>
            <a:ext cx="1847850" cy="2466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0387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F543280-584D-48A2-A7DA-5A9D90663632}"/>
              </a:ext>
            </a:extLst>
          </p:cNvPr>
          <p:cNvSpPr txBox="1"/>
          <p:nvPr/>
        </p:nvSpPr>
        <p:spPr>
          <a:xfrm>
            <a:off x="1081548" y="1120877"/>
            <a:ext cx="5978013" cy="646331"/>
          </a:xfrm>
          <a:prstGeom prst="rect">
            <a:avLst/>
          </a:prstGeom>
          <a:noFill/>
        </p:spPr>
        <p:txBody>
          <a:bodyPr wrap="square" rtlCol="0">
            <a:spAutoFit/>
          </a:bodyPr>
          <a:lstStyle/>
          <a:p>
            <a:r>
              <a:rPr lang="en-GB" sz="3600" dirty="0">
                <a:solidFill>
                  <a:schemeClr val="accent1"/>
                </a:solidFill>
              </a:rPr>
              <a:t>School Website</a:t>
            </a:r>
          </a:p>
        </p:txBody>
      </p:sp>
      <p:sp>
        <p:nvSpPr>
          <p:cNvPr id="3" name="TextBox 2">
            <a:extLst>
              <a:ext uri="{FF2B5EF4-FFF2-40B4-BE49-F238E27FC236}">
                <a16:creationId xmlns:a16="http://schemas.microsoft.com/office/drawing/2014/main" id="{29F9CEFF-6486-4506-B59E-9E1F68B0B032}"/>
              </a:ext>
            </a:extLst>
          </p:cNvPr>
          <p:cNvSpPr txBox="1"/>
          <p:nvPr/>
        </p:nvSpPr>
        <p:spPr>
          <a:xfrm>
            <a:off x="1199535" y="2271252"/>
            <a:ext cx="7809994" cy="3693319"/>
          </a:xfrm>
          <a:prstGeom prst="rect">
            <a:avLst/>
          </a:prstGeom>
          <a:noFill/>
        </p:spPr>
        <p:txBody>
          <a:bodyPr wrap="square" rtlCol="0">
            <a:spAutoFit/>
          </a:bodyPr>
          <a:lstStyle/>
          <a:p>
            <a:pPr marL="285750" indent="-285750">
              <a:buFont typeface="Wingdings" panose="05000000000000000000" pitchFamily="2" charset="2"/>
              <a:buChar char="§"/>
            </a:pPr>
            <a:r>
              <a:rPr lang="en-GB" sz="2400" dirty="0"/>
              <a:t>Vale View Primary School – </a:t>
            </a:r>
            <a:r>
              <a:rPr lang="en-GB" sz="2400" dirty="0">
                <a:hlinkClick r:id="rId2"/>
              </a:rPr>
              <a:t>https://www.vale-view.kent.sch.uk/</a:t>
            </a:r>
            <a:endParaRPr lang="en-GB" sz="2400" dirty="0"/>
          </a:p>
          <a:p>
            <a:endParaRPr lang="en-GB" sz="2400" dirty="0"/>
          </a:p>
          <a:p>
            <a:pPr marL="285750" indent="-285750">
              <a:buFont typeface="Wingdings" panose="05000000000000000000" pitchFamily="2" charset="2"/>
              <a:buChar char="§"/>
            </a:pPr>
            <a:r>
              <a:rPr lang="en-GB" sz="2400" dirty="0"/>
              <a:t>Our Learning.</a:t>
            </a:r>
          </a:p>
          <a:p>
            <a:pPr marL="285750" indent="-285750">
              <a:buFont typeface="Wingdings" panose="05000000000000000000" pitchFamily="2" charset="2"/>
              <a:buChar char="§"/>
            </a:pPr>
            <a:r>
              <a:rPr lang="en-GB" sz="2400" dirty="0"/>
              <a:t>Class pages.</a:t>
            </a:r>
          </a:p>
          <a:p>
            <a:pPr marL="285750" indent="-285750">
              <a:buFont typeface="Wingdings" panose="05000000000000000000" pitchFamily="2" charset="2"/>
              <a:buChar char="§"/>
            </a:pPr>
            <a:r>
              <a:rPr lang="en-GB" sz="2400" dirty="0"/>
              <a:t>Green class.</a:t>
            </a:r>
          </a:p>
          <a:p>
            <a:endParaRPr lang="en-GB" sz="2400" dirty="0"/>
          </a:p>
          <a:p>
            <a:pPr marL="285750" indent="-285750">
              <a:buFont typeface="Wingdings" panose="05000000000000000000" pitchFamily="2" charset="2"/>
              <a:buChar char="§"/>
            </a:pPr>
            <a:r>
              <a:rPr lang="en-GB" sz="2400" dirty="0"/>
              <a:t>Pictures of the children learning.</a:t>
            </a:r>
          </a:p>
          <a:p>
            <a:pPr marL="285750" indent="-285750">
              <a:buFont typeface="Wingdings" panose="05000000000000000000" pitchFamily="2" charset="2"/>
              <a:buChar char="§"/>
            </a:pPr>
            <a:r>
              <a:rPr lang="en-GB" sz="2400" dirty="0"/>
              <a:t>Termly Newsletter.</a:t>
            </a:r>
          </a:p>
          <a:p>
            <a:endParaRPr lang="en-GB" dirty="0"/>
          </a:p>
        </p:txBody>
      </p:sp>
    </p:spTree>
    <p:extLst>
      <p:ext uri="{BB962C8B-B14F-4D97-AF65-F5344CB8AC3E}">
        <p14:creationId xmlns:p14="http://schemas.microsoft.com/office/powerpoint/2010/main" val="18589291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E51A630-BC70-42AF-8358-E6BE76B3F9D0}"/>
              </a:ext>
            </a:extLst>
          </p:cNvPr>
          <p:cNvSpPr txBox="1"/>
          <p:nvPr/>
        </p:nvSpPr>
        <p:spPr>
          <a:xfrm>
            <a:off x="1467897" y="2671952"/>
            <a:ext cx="7354529" cy="1200329"/>
          </a:xfrm>
          <a:prstGeom prst="rect">
            <a:avLst/>
          </a:prstGeom>
          <a:noFill/>
        </p:spPr>
        <p:txBody>
          <a:bodyPr wrap="square" rtlCol="0">
            <a:spAutoFit/>
          </a:bodyPr>
          <a:lstStyle/>
          <a:p>
            <a:r>
              <a:rPr lang="en-GB" sz="3600" dirty="0">
                <a:solidFill>
                  <a:schemeClr val="accent1"/>
                </a:solidFill>
              </a:rPr>
              <a:t>Class email address: greenclass@vale-view.kent.sch.uk</a:t>
            </a:r>
          </a:p>
        </p:txBody>
      </p:sp>
      <p:sp>
        <p:nvSpPr>
          <p:cNvPr id="4" name="TextBox 3">
            <a:extLst>
              <a:ext uri="{FF2B5EF4-FFF2-40B4-BE49-F238E27FC236}">
                <a16:creationId xmlns:a16="http://schemas.microsoft.com/office/drawing/2014/main" id="{790ED40C-79E8-4BD2-97EA-7BF52DB3D3C9}"/>
              </a:ext>
            </a:extLst>
          </p:cNvPr>
          <p:cNvSpPr txBox="1"/>
          <p:nvPr/>
        </p:nvSpPr>
        <p:spPr>
          <a:xfrm>
            <a:off x="1380565" y="4258235"/>
            <a:ext cx="7709647" cy="369332"/>
          </a:xfrm>
          <a:prstGeom prst="rect">
            <a:avLst/>
          </a:prstGeom>
          <a:noFill/>
        </p:spPr>
        <p:txBody>
          <a:bodyPr wrap="square" rtlCol="0">
            <a:spAutoFit/>
          </a:bodyPr>
          <a:lstStyle/>
          <a:p>
            <a:r>
              <a:rPr lang="en-GB" dirty="0"/>
              <a:t> </a:t>
            </a:r>
          </a:p>
        </p:txBody>
      </p:sp>
    </p:spTree>
    <p:extLst>
      <p:ext uri="{BB962C8B-B14F-4D97-AF65-F5344CB8AC3E}">
        <p14:creationId xmlns:p14="http://schemas.microsoft.com/office/powerpoint/2010/main" val="2777408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E768795-C664-4DA5-AD9D-B7E4E1A696A4}"/>
              </a:ext>
            </a:extLst>
          </p:cNvPr>
          <p:cNvSpPr txBox="1"/>
          <p:nvPr/>
        </p:nvSpPr>
        <p:spPr>
          <a:xfrm>
            <a:off x="2644876" y="2890684"/>
            <a:ext cx="5378245" cy="646331"/>
          </a:xfrm>
          <a:prstGeom prst="rect">
            <a:avLst/>
          </a:prstGeom>
          <a:noFill/>
        </p:spPr>
        <p:txBody>
          <a:bodyPr wrap="square" rtlCol="0">
            <a:spAutoFit/>
          </a:bodyPr>
          <a:lstStyle/>
          <a:p>
            <a:r>
              <a:rPr lang="en-GB" sz="3600" dirty="0"/>
              <a:t>Thank you for coming!</a:t>
            </a:r>
          </a:p>
        </p:txBody>
      </p:sp>
    </p:spTree>
    <p:extLst>
      <p:ext uri="{BB962C8B-B14F-4D97-AF65-F5344CB8AC3E}">
        <p14:creationId xmlns:p14="http://schemas.microsoft.com/office/powerpoint/2010/main" val="3604202846"/>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1790</TotalTime>
  <Words>484</Words>
  <Application>Microsoft Office PowerPoint</Application>
  <PresentationFormat>Widescreen</PresentationFormat>
  <Paragraphs>59</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Trebuchet MS</vt:lpstr>
      <vt:lpstr>Wingdings</vt:lpstr>
      <vt:lpstr>Wingdings 3</vt:lpstr>
      <vt:lpstr>Facet</vt:lpstr>
      <vt:lpstr>Welcome to Year 2</vt:lpstr>
      <vt:lpstr>PowerPoint Presentation</vt:lpstr>
      <vt:lpstr>PowerPoint Presentation</vt:lpstr>
      <vt:lpstr>PE days</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2</dc:title>
  <dc:creator>Zoe Tracey</dc:creator>
  <cp:lastModifiedBy>Zoe Tracey</cp:lastModifiedBy>
  <cp:revision>24</cp:revision>
  <dcterms:created xsi:type="dcterms:W3CDTF">2024-09-07T19:52:38Z</dcterms:created>
  <dcterms:modified xsi:type="dcterms:W3CDTF">2025-09-08T19:06:03Z</dcterms:modified>
</cp:coreProperties>
</file>