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x="18288000" cy="10287000"/>
  <p:notesSz cx="6858000" cy="9144000"/>
  <p:embeddedFontLst>
    <p:embeddedFont>
      <p:font typeface="Playpen Sans" charset="1" panose="00000000000000000000"/>
      <p:regular r:id="rId16"/>
    </p:embeddedFont>
    <p:embeddedFont>
      <p:font typeface="Playpen Sans Bold" charset="1" panose="0000000000000000000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4.png" Type="http://schemas.openxmlformats.org/officeDocument/2006/relationships/image"/><Relationship Id="rId6" Target="../media/image35.svg" Type="http://schemas.openxmlformats.org/officeDocument/2006/relationships/image"/><Relationship Id="rId7" Target="../media/image36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2.png" Type="http://schemas.openxmlformats.org/officeDocument/2006/relationships/image"/><Relationship Id="rId4" Target="../media/image33.svg" Type="http://schemas.openxmlformats.org/officeDocument/2006/relationships/image"/><Relationship Id="rId5" Target="../media/image3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8.png" Type="http://schemas.openxmlformats.org/officeDocument/2006/relationships/image"/><Relationship Id="rId4" Target="../media/image39.svg" Type="http://schemas.openxmlformats.org/officeDocument/2006/relationships/image"/><Relationship Id="rId5" Target="../media/image40.png" Type="http://schemas.openxmlformats.org/officeDocument/2006/relationships/image"/><Relationship Id="rId6" Target="../media/image41.png" Type="http://schemas.openxmlformats.org/officeDocument/2006/relationships/image"/><Relationship Id="rId7" Target="../media/image42.png" Type="http://schemas.openxmlformats.org/officeDocument/2006/relationships/image"/><Relationship Id="rId8" Target="../media/image43.png" Type="http://schemas.openxmlformats.org/officeDocument/2006/relationships/image"/><Relationship Id="rId9" Target="../media/image4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8.svg" Type="http://schemas.openxmlformats.org/officeDocument/2006/relationships/image"/><Relationship Id="rId11" Target="../media/image49.png" Type="http://schemas.openxmlformats.org/officeDocument/2006/relationships/image"/><Relationship Id="rId12" Target="../media/image50.png" Type="http://schemas.openxmlformats.org/officeDocument/2006/relationships/image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46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8.svg" Type="http://schemas.openxmlformats.org/officeDocument/2006/relationships/image"/><Relationship Id="rId11" Target="../media/image51.png" Type="http://schemas.openxmlformats.org/officeDocument/2006/relationships/image"/><Relationship Id="rId2" Target="../media/image1.jpeg" Type="http://schemas.openxmlformats.org/officeDocument/2006/relationships/image"/><Relationship Id="rId3" Target="../media/image45.png" Type="http://schemas.openxmlformats.org/officeDocument/2006/relationships/image"/><Relationship Id="rId4" Target="../media/image46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14.png" Type="http://schemas.openxmlformats.org/officeDocument/2006/relationships/image"/><Relationship Id="rId8" Target="../media/image15.sv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9.svg" Type="http://schemas.openxmlformats.org/officeDocument/2006/relationships/image"/><Relationship Id="rId11" Target="../media/image60.png" Type="http://schemas.openxmlformats.org/officeDocument/2006/relationships/image"/><Relationship Id="rId12" Target="../media/image61.svg" Type="http://schemas.openxmlformats.org/officeDocument/2006/relationships/image"/><Relationship Id="rId13" Target="../media/image62.png" Type="http://schemas.openxmlformats.org/officeDocument/2006/relationships/image"/><Relationship Id="rId14" Target="../media/image63.svg" Type="http://schemas.openxmlformats.org/officeDocument/2006/relationships/image"/><Relationship Id="rId15" Target="../media/image64.png" Type="http://schemas.openxmlformats.org/officeDocument/2006/relationships/image"/><Relationship Id="rId16" Target="../media/image65.svg" Type="http://schemas.openxmlformats.org/officeDocument/2006/relationships/image"/><Relationship Id="rId17" Target="../media/image66.png" Type="http://schemas.openxmlformats.org/officeDocument/2006/relationships/image"/><Relationship Id="rId18" Target="../media/image67.svg" Type="http://schemas.openxmlformats.org/officeDocument/2006/relationships/image"/><Relationship Id="rId19" Target="../media/image2.png" Type="http://schemas.openxmlformats.org/officeDocument/2006/relationships/image"/><Relationship Id="rId2" Target="../media/image1.jpeg" Type="http://schemas.openxmlformats.org/officeDocument/2006/relationships/image"/><Relationship Id="rId20" Target="../media/image3.svg" Type="http://schemas.openxmlformats.org/officeDocument/2006/relationships/image"/><Relationship Id="rId21" Target="../media/image68.png" Type="http://schemas.openxmlformats.org/officeDocument/2006/relationships/image"/><Relationship Id="rId22" Target="../media/image69.svg" Type="http://schemas.openxmlformats.org/officeDocument/2006/relationships/image"/><Relationship Id="rId23" Target="../media/image70.png" Type="http://schemas.openxmlformats.org/officeDocument/2006/relationships/image"/><Relationship Id="rId24" Target="../media/image71.png" Type="http://schemas.openxmlformats.org/officeDocument/2006/relationships/image"/><Relationship Id="rId25" Target="../media/image72.png" Type="http://schemas.openxmlformats.org/officeDocument/2006/relationships/image"/><Relationship Id="rId26" Target="../media/image73.png" Type="http://schemas.openxmlformats.org/officeDocument/2006/relationships/image"/><Relationship Id="rId27" Target="../media/image74.svg" Type="http://schemas.openxmlformats.org/officeDocument/2006/relationships/image"/><Relationship Id="rId3" Target="../media/image52.png" Type="http://schemas.openxmlformats.org/officeDocument/2006/relationships/image"/><Relationship Id="rId4" Target="../media/image53.svg" Type="http://schemas.openxmlformats.org/officeDocument/2006/relationships/image"/><Relationship Id="rId5" Target="../media/image54.png" Type="http://schemas.openxmlformats.org/officeDocument/2006/relationships/image"/><Relationship Id="rId6" Target="../media/image55.svg" Type="http://schemas.openxmlformats.org/officeDocument/2006/relationships/image"/><Relationship Id="rId7" Target="../media/image56.png" Type="http://schemas.openxmlformats.org/officeDocument/2006/relationships/image"/><Relationship Id="rId8" Target="../media/image57.svg" Type="http://schemas.openxmlformats.org/officeDocument/2006/relationships/image"/><Relationship Id="rId9" Target="../media/image5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25" Target="../media/image24.png" Type="http://schemas.openxmlformats.org/officeDocument/2006/relationships/image"/><Relationship Id="rId26" Target="../media/image25.svg" Type="http://schemas.openxmlformats.org/officeDocument/2006/relationships/image"/><Relationship Id="rId27" Target="../media/image26.png" Type="http://schemas.openxmlformats.org/officeDocument/2006/relationships/image"/><Relationship Id="rId28" Target="../media/image27.svg" Type="http://schemas.openxmlformats.org/officeDocument/2006/relationships/image"/><Relationship Id="rId29" Target="../media/image28.png" Type="http://schemas.openxmlformats.org/officeDocument/2006/relationships/image"/><Relationship Id="rId3" Target="../media/image2.png" Type="http://schemas.openxmlformats.org/officeDocument/2006/relationships/image"/><Relationship Id="rId30" Target="../media/image29.svg" Type="http://schemas.openxmlformats.org/officeDocument/2006/relationships/image"/><Relationship Id="rId31" Target="../media/image30.png" Type="http://schemas.openxmlformats.org/officeDocument/2006/relationships/image"/><Relationship Id="rId32" Target="../media/image31.sv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737559">
            <a:off x="2514574" y="8661324"/>
            <a:ext cx="4277568" cy="2978743"/>
          </a:xfrm>
          <a:custGeom>
            <a:avLst/>
            <a:gdLst/>
            <a:ahLst/>
            <a:cxnLst/>
            <a:rect r="r" b="b" t="t" l="l"/>
            <a:pathLst>
              <a:path h="2978743" w="4277568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7096905" y="3925196"/>
            <a:ext cx="2854557" cy="2956698"/>
          </a:xfrm>
          <a:custGeom>
            <a:avLst/>
            <a:gdLst/>
            <a:ahLst/>
            <a:cxnLst/>
            <a:rect r="r" b="b" t="t" l="l"/>
            <a:pathLst>
              <a:path h="2956698" w="2854557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-1136496" y="8228619"/>
            <a:ext cx="3057281" cy="2751553"/>
          </a:xfrm>
          <a:custGeom>
            <a:avLst/>
            <a:gdLst/>
            <a:ahLst/>
            <a:cxnLst/>
            <a:rect r="r" b="b" t="t" l="l"/>
            <a:pathLst>
              <a:path h="2751553" w="3057281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413011" y="7395331"/>
            <a:ext cx="4539051" cy="4810170"/>
          </a:xfrm>
          <a:custGeom>
            <a:avLst/>
            <a:gdLst/>
            <a:ahLst/>
            <a:cxnLst/>
            <a:rect r="r" b="b" t="t" l="l"/>
            <a:pathLst>
              <a:path h="4810170" w="4539051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1029695" y="4662240"/>
            <a:ext cx="2058395" cy="3339578"/>
          </a:xfrm>
          <a:custGeom>
            <a:avLst/>
            <a:gdLst/>
            <a:ahLst/>
            <a:cxnLst/>
            <a:rect r="r" b="b" t="t" l="l"/>
            <a:pathLst>
              <a:path h="3339578" w="2058395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7426264" y="8847163"/>
            <a:ext cx="2906489" cy="3358338"/>
          </a:xfrm>
          <a:custGeom>
            <a:avLst/>
            <a:gdLst/>
            <a:ahLst/>
            <a:cxnLst/>
            <a:rect r="r" b="b" t="t" l="l"/>
            <a:pathLst>
              <a:path h="3358338" w="2906489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7096905" y="1028700"/>
            <a:ext cx="2886146" cy="2524065"/>
          </a:xfrm>
          <a:custGeom>
            <a:avLst/>
            <a:gdLst/>
            <a:ahLst/>
            <a:cxnLst/>
            <a:rect r="r" b="b" t="t" l="l"/>
            <a:pathLst>
              <a:path h="2524065" w="2886146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0800000">
            <a:off x="10696671" y="9261214"/>
            <a:ext cx="5352421" cy="2530235"/>
          </a:xfrm>
          <a:custGeom>
            <a:avLst/>
            <a:gdLst/>
            <a:ahLst/>
            <a:cxnLst/>
            <a:rect r="r" b="b" t="t" l="l"/>
            <a:pathLst>
              <a:path h="2530235" w="5352421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417113" y="-1667348"/>
            <a:ext cx="2477977" cy="3577131"/>
          </a:xfrm>
          <a:custGeom>
            <a:avLst/>
            <a:gdLst/>
            <a:ahLst/>
            <a:cxnLst/>
            <a:rect r="r" b="b" t="t" l="l"/>
            <a:pathLst>
              <a:path h="3577131" w="2477977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2060863" y="-1667348"/>
            <a:ext cx="3006706" cy="2766169"/>
          </a:xfrm>
          <a:custGeom>
            <a:avLst/>
            <a:gdLst/>
            <a:ahLst/>
            <a:cxnLst/>
            <a:rect r="r" b="b" t="t" l="l"/>
            <a:pathLst>
              <a:path h="2766169" w="3006706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4182716">
            <a:off x="5683694" y="-2327113"/>
            <a:ext cx="3249068" cy="4006698"/>
          </a:xfrm>
          <a:custGeom>
            <a:avLst/>
            <a:gdLst/>
            <a:ahLst/>
            <a:cxnLst/>
            <a:rect r="r" b="b" t="t" l="l"/>
            <a:pathLst>
              <a:path h="4006698" w="324906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181395" y="-3285587"/>
            <a:ext cx="4859148" cy="4691287"/>
          </a:xfrm>
          <a:custGeom>
            <a:avLst/>
            <a:gdLst/>
            <a:ahLst/>
            <a:cxnLst/>
            <a:rect r="r" b="b" t="t" l="l"/>
            <a:pathLst>
              <a:path h="4691287" w="4859148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5400000">
            <a:off x="10684014" y="-1843014"/>
            <a:ext cx="2262958" cy="3726427"/>
          </a:xfrm>
          <a:custGeom>
            <a:avLst/>
            <a:gdLst/>
            <a:ahLst/>
            <a:cxnLst/>
            <a:rect r="r" b="b" t="t" l="l"/>
            <a:pathLst>
              <a:path h="3726427" w="2262958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972660" y="2160503"/>
            <a:ext cx="2001360" cy="2251018"/>
          </a:xfrm>
          <a:custGeom>
            <a:avLst/>
            <a:gdLst/>
            <a:ahLst/>
            <a:cxnLst/>
            <a:rect r="r" b="b" t="t" l="l"/>
            <a:pathLst>
              <a:path h="2251018" w="2001360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7" id="17"/>
          <p:cNvSpPr txBox="true"/>
          <p:nvPr/>
        </p:nvSpPr>
        <p:spPr>
          <a:xfrm rot="0">
            <a:off x="3302274" y="2485156"/>
            <a:ext cx="11683452" cy="4991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2842"/>
              </a:lnSpc>
            </a:pPr>
            <a:r>
              <a:rPr lang="en-US" sz="13518" spc="-27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Year 6 welcome meeting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2454932" y="3790368"/>
            <a:ext cx="1018413" cy="2057400"/>
          </a:xfrm>
          <a:custGeom>
            <a:avLst/>
            <a:gdLst/>
            <a:ahLst/>
            <a:cxnLst/>
            <a:rect r="r" b="b" t="t" l="l"/>
            <a:pathLst>
              <a:path h="2057400" w="1018413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10800000">
            <a:off x="14814655" y="3790368"/>
            <a:ext cx="1018413" cy="2057400"/>
          </a:xfrm>
          <a:custGeom>
            <a:avLst/>
            <a:gdLst/>
            <a:ahLst/>
            <a:cxnLst/>
            <a:rect r="r" b="b" t="t" l="l"/>
            <a:pathLst>
              <a:path h="2057400" w="1018413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4041092" y="7501121"/>
            <a:ext cx="10505926" cy="896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vvyear6@vale-view.kent.sch.uk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3701" y="279023"/>
            <a:ext cx="16696656" cy="1049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04"/>
              </a:lnSpc>
            </a:pPr>
            <a:r>
              <a:rPr lang="en-US" sz="7600" spc="-152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What will we be learning about?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1737559">
            <a:off x="-973962" y="8243230"/>
            <a:ext cx="4670260" cy="3252199"/>
          </a:xfrm>
          <a:custGeom>
            <a:avLst/>
            <a:gdLst/>
            <a:ahLst/>
            <a:cxnLst/>
            <a:rect r="r" b="b" t="t" l="l"/>
            <a:pathLst>
              <a:path h="3252199" w="4670260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4437963" y="-3539609"/>
            <a:ext cx="4859148" cy="4691287"/>
          </a:xfrm>
          <a:custGeom>
            <a:avLst/>
            <a:gdLst/>
            <a:ahLst/>
            <a:cxnLst/>
            <a:rect r="r" b="b" t="t" l="l"/>
            <a:pathLst>
              <a:path h="4691287" w="4859148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16298" y="1473498"/>
            <a:ext cx="8440988" cy="8813502"/>
          </a:xfrm>
          <a:custGeom>
            <a:avLst/>
            <a:gdLst/>
            <a:ahLst/>
            <a:cxnLst/>
            <a:rect r="r" b="b" t="t" l="l"/>
            <a:pathLst>
              <a:path h="8813502" w="8440988">
                <a:moveTo>
                  <a:pt x="0" y="0"/>
                </a:moveTo>
                <a:lnTo>
                  <a:pt x="8440988" y="0"/>
                </a:lnTo>
                <a:lnTo>
                  <a:pt x="8440988" y="8813502"/>
                </a:lnTo>
                <a:lnTo>
                  <a:pt x="0" y="88135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528646" y="1684565"/>
            <a:ext cx="8604052" cy="61512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b="true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Our topics will be:</a:t>
            </a:r>
          </a:p>
          <a:p>
            <a:pPr algn="ctr">
              <a:lnSpc>
                <a:spcPts val="6580"/>
              </a:lnSpc>
            </a:pP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Fit for life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World War I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Ancient Maya</a:t>
            </a:r>
          </a:p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World War II (term 4 and 5)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Evolution and adaption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3701" y="279023"/>
            <a:ext cx="16696656" cy="1049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904"/>
              </a:lnSpc>
            </a:pPr>
            <a:r>
              <a:rPr lang="en-US" sz="7600" spc="-152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What will we be learning about?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1737559">
            <a:off x="-973962" y="8243230"/>
            <a:ext cx="4670260" cy="3252199"/>
          </a:xfrm>
          <a:custGeom>
            <a:avLst/>
            <a:gdLst/>
            <a:ahLst/>
            <a:cxnLst/>
            <a:rect r="r" b="b" t="t" l="l"/>
            <a:pathLst>
              <a:path h="3252199" w="4670260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4437963" y="-3539609"/>
            <a:ext cx="4859148" cy="4691287"/>
          </a:xfrm>
          <a:custGeom>
            <a:avLst/>
            <a:gdLst/>
            <a:ahLst/>
            <a:cxnLst/>
            <a:rect r="r" b="b" t="t" l="l"/>
            <a:pathLst>
              <a:path h="4691287" w="4859148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240157" y="1682780"/>
            <a:ext cx="6382643" cy="6664318"/>
          </a:xfrm>
          <a:custGeom>
            <a:avLst/>
            <a:gdLst/>
            <a:ahLst/>
            <a:cxnLst/>
            <a:rect r="r" b="b" t="t" l="l"/>
            <a:pathLst>
              <a:path h="6664318" w="6382643">
                <a:moveTo>
                  <a:pt x="0" y="0"/>
                </a:moveTo>
                <a:lnTo>
                  <a:pt x="6382643" y="0"/>
                </a:lnTo>
                <a:lnTo>
                  <a:pt x="6382643" y="6664319"/>
                </a:lnTo>
                <a:lnTo>
                  <a:pt x="0" y="66643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248330" y="1684565"/>
            <a:ext cx="11039670" cy="78140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b="true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Our trips will be: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Residential trip - term 1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WWI trench experience - term 2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War memorial - term 2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Botany Bay - term 6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Science Jamboree - term 6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05148" y="146470"/>
            <a:ext cx="16841973" cy="21342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320"/>
              </a:lnSpc>
            </a:pPr>
            <a:r>
              <a:rPr lang="en-US" sz="8000" spc="-160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Why is punctuality important in Year 6?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1737559">
            <a:off x="-973962" y="8243230"/>
            <a:ext cx="4670260" cy="3252199"/>
          </a:xfrm>
          <a:custGeom>
            <a:avLst/>
            <a:gdLst/>
            <a:ahLst/>
            <a:cxnLst/>
            <a:rect r="r" b="b" t="t" l="l"/>
            <a:pathLst>
              <a:path h="3252199" w="4670260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1737559">
            <a:off x="16618208" y="-941149"/>
            <a:ext cx="4670260" cy="3252199"/>
          </a:xfrm>
          <a:custGeom>
            <a:avLst/>
            <a:gdLst/>
            <a:ahLst/>
            <a:cxnLst/>
            <a:rect r="r" b="b" t="t" l="l"/>
            <a:pathLst>
              <a:path h="3252199" w="4670260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6" id="6"/>
          <p:cNvSpPr txBox="true"/>
          <p:nvPr/>
        </p:nvSpPr>
        <p:spPr>
          <a:xfrm rot="0">
            <a:off x="-177085" y="3152647"/>
            <a:ext cx="4713862" cy="45248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971"/>
              </a:lnSpc>
            </a:pPr>
            <a:r>
              <a:rPr lang="en-US" sz="4265" b="true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During these early morning sessions, interventions will also take place.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910661" y="1404693"/>
            <a:ext cx="12971150" cy="8386707"/>
          </a:xfrm>
          <a:custGeom>
            <a:avLst/>
            <a:gdLst/>
            <a:ahLst/>
            <a:cxnLst/>
            <a:rect r="r" b="b" t="t" l="l"/>
            <a:pathLst>
              <a:path h="8386707" w="12971150">
                <a:moveTo>
                  <a:pt x="0" y="0"/>
                </a:moveTo>
                <a:lnTo>
                  <a:pt x="12971151" y="0"/>
                </a:lnTo>
                <a:lnTo>
                  <a:pt x="12971151" y="8386707"/>
                </a:lnTo>
                <a:lnTo>
                  <a:pt x="0" y="838670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AutoShape 8" id="8"/>
          <p:cNvSpPr/>
          <p:nvPr/>
        </p:nvSpPr>
        <p:spPr>
          <a:xfrm flipV="true">
            <a:off x="3998246" y="3238372"/>
            <a:ext cx="1453381" cy="1905128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triangle" len="med" w="lg"/>
          </a:ln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445602" y="6912657"/>
            <a:ext cx="4859148" cy="4691287"/>
          </a:xfrm>
          <a:custGeom>
            <a:avLst/>
            <a:gdLst/>
            <a:ahLst/>
            <a:cxnLst/>
            <a:rect r="r" b="b" t="t" l="l"/>
            <a:pathLst>
              <a:path h="4691287" w="4859148">
                <a:moveTo>
                  <a:pt x="0" y="0"/>
                </a:moveTo>
                <a:lnTo>
                  <a:pt x="4859149" y="0"/>
                </a:lnTo>
                <a:lnTo>
                  <a:pt x="4859149" y="4691286"/>
                </a:lnTo>
                <a:lnTo>
                  <a:pt x="0" y="46912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729094" y="166728"/>
            <a:ext cx="10146083" cy="8145515"/>
          </a:xfrm>
          <a:custGeom>
            <a:avLst/>
            <a:gdLst/>
            <a:ahLst/>
            <a:cxnLst/>
            <a:rect r="r" b="b" t="t" l="l"/>
            <a:pathLst>
              <a:path h="8145515" w="10146083">
                <a:moveTo>
                  <a:pt x="0" y="0"/>
                </a:moveTo>
                <a:lnTo>
                  <a:pt x="10146083" y="0"/>
                </a:lnTo>
                <a:lnTo>
                  <a:pt x="10146083" y="8145515"/>
                </a:lnTo>
                <a:lnTo>
                  <a:pt x="0" y="814551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982" t="0" r="-3982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305504" y="7403230"/>
            <a:ext cx="2809720" cy="2628998"/>
          </a:xfrm>
          <a:custGeom>
            <a:avLst/>
            <a:gdLst/>
            <a:ahLst/>
            <a:cxnLst/>
            <a:rect r="r" b="b" t="t" l="l"/>
            <a:pathLst>
              <a:path h="2628998" w="2809720">
                <a:moveTo>
                  <a:pt x="0" y="0"/>
                </a:moveTo>
                <a:lnTo>
                  <a:pt x="2809720" y="0"/>
                </a:lnTo>
                <a:lnTo>
                  <a:pt x="2809720" y="2628998"/>
                </a:lnTo>
                <a:lnTo>
                  <a:pt x="0" y="262899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-576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50279" y="5576050"/>
            <a:ext cx="6680033" cy="6372815"/>
          </a:xfrm>
          <a:custGeom>
            <a:avLst/>
            <a:gdLst/>
            <a:ahLst/>
            <a:cxnLst/>
            <a:rect r="r" b="b" t="t" l="l"/>
            <a:pathLst>
              <a:path h="6372815" w="6680033">
                <a:moveTo>
                  <a:pt x="0" y="0"/>
                </a:moveTo>
                <a:lnTo>
                  <a:pt x="6680033" y="0"/>
                </a:lnTo>
                <a:lnTo>
                  <a:pt x="6680033" y="6372815"/>
                </a:lnTo>
                <a:lnTo>
                  <a:pt x="0" y="637281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432862" y="7056222"/>
            <a:ext cx="3052314" cy="2976006"/>
          </a:xfrm>
          <a:custGeom>
            <a:avLst/>
            <a:gdLst/>
            <a:ahLst/>
            <a:cxnLst/>
            <a:rect r="r" b="b" t="t" l="l"/>
            <a:pathLst>
              <a:path h="2976006" w="3052314">
                <a:moveTo>
                  <a:pt x="0" y="0"/>
                </a:moveTo>
                <a:lnTo>
                  <a:pt x="3052314" y="0"/>
                </a:lnTo>
                <a:lnTo>
                  <a:pt x="3052314" y="2976006"/>
                </a:lnTo>
                <a:lnTo>
                  <a:pt x="0" y="297600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95886" y="463452"/>
            <a:ext cx="5679834" cy="7173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512"/>
              </a:lnSpc>
            </a:pPr>
            <a:r>
              <a:rPr lang="en-US" sz="5300" spc="-106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at home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9743" y="1373322"/>
            <a:ext cx="7296939" cy="40598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2"/>
              </a:lnSpc>
              <a:spcBef>
                <a:spcPct val="0"/>
              </a:spcBef>
            </a:pPr>
            <a:r>
              <a:rPr lang="en-US" sz="3463" spc="-6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are encouraged to read at least 3 times a week and their reading records are checked to see if an adult at home has counter-signed. When an adult in school listens to a child read, their reading record will be stamped so parents can see when their child has been heard.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737559">
            <a:off x="16723991" y="8686842"/>
            <a:ext cx="3751278" cy="2612254"/>
          </a:xfrm>
          <a:custGeom>
            <a:avLst/>
            <a:gdLst/>
            <a:ahLst/>
            <a:cxnLst/>
            <a:rect r="r" b="b" t="t" l="l"/>
            <a:pathLst>
              <a:path h="2612254" w="3751278">
                <a:moveTo>
                  <a:pt x="0" y="0"/>
                </a:moveTo>
                <a:lnTo>
                  <a:pt x="3751278" y="0"/>
                </a:lnTo>
                <a:lnTo>
                  <a:pt x="3751278" y="2612253"/>
                </a:lnTo>
                <a:lnTo>
                  <a:pt x="0" y="2612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true" flipV="false" rot="0">
            <a:off x="-1762415" y="8617192"/>
            <a:ext cx="3057281" cy="2751553"/>
          </a:xfrm>
          <a:custGeom>
            <a:avLst/>
            <a:gdLst/>
            <a:ahLst/>
            <a:cxnLst/>
            <a:rect r="r" b="b" t="t" l="l"/>
            <a:pathLst>
              <a:path h="2751553" w="3057281">
                <a:moveTo>
                  <a:pt x="3057281" y="0"/>
                </a:moveTo>
                <a:lnTo>
                  <a:pt x="0" y="0"/>
                </a:lnTo>
                <a:lnTo>
                  <a:pt x="0" y="2751553"/>
                </a:lnTo>
                <a:lnTo>
                  <a:pt x="3057281" y="2751553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7349445" y="-398841"/>
            <a:ext cx="3198742" cy="2797445"/>
          </a:xfrm>
          <a:custGeom>
            <a:avLst/>
            <a:gdLst/>
            <a:ahLst/>
            <a:cxnLst/>
            <a:rect r="r" b="b" t="t" l="l"/>
            <a:pathLst>
              <a:path h="2797445" w="3198742">
                <a:moveTo>
                  <a:pt x="0" y="0"/>
                </a:moveTo>
                <a:lnTo>
                  <a:pt x="3198741" y="0"/>
                </a:lnTo>
                <a:lnTo>
                  <a:pt x="3198741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15561337" y="-1937162"/>
            <a:ext cx="2491650" cy="4103017"/>
          </a:xfrm>
          <a:custGeom>
            <a:avLst/>
            <a:gdLst/>
            <a:ahLst/>
            <a:cxnLst/>
            <a:rect r="r" b="b" t="t" l="l"/>
            <a:pathLst>
              <a:path h="4103017" w="2491650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80008" y="1606670"/>
            <a:ext cx="2307725" cy="2307725"/>
          </a:xfrm>
          <a:custGeom>
            <a:avLst/>
            <a:gdLst/>
            <a:ahLst/>
            <a:cxnLst/>
            <a:rect r="r" b="b" t="t" l="l"/>
            <a:pathLst>
              <a:path h="2307725" w="2307725">
                <a:moveTo>
                  <a:pt x="0" y="0"/>
                </a:moveTo>
                <a:lnTo>
                  <a:pt x="2307725" y="0"/>
                </a:lnTo>
                <a:lnTo>
                  <a:pt x="2307725" y="2307725"/>
                </a:lnTo>
                <a:lnTo>
                  <a:pt x="0" y="230772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89863" y="4046429"/>
            <a:ext cx="2721146" cy="1986540"/>
          </a:xfrm>
          <a:custGeom>
            <a:avLst/>
            <a:gdLst/>
            <a:ahLst/>
            <a:cxnLst/>
            <a:rect r="r" b="b" t="t" l="l"/>
            <a:pathLst>
              <a:path h="1986540" w="2721146">
                <a:moveTo>
                  <a:pt x="0" y="0"/>
                </a:moveTo>
                <a:lnTo>
                  <a:pt x="2721146" y="0"/>
                </a:lnTo>
                <a:lnTo>
                  <a:pt x="2721146" y="1986540"/>
                </a:lnTo>
                <a:lnTo>
                  <a:pt x="0" y="198654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99719" y="273681"/>
            <a:ext cx="7321793" cy="1086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8320"/>
              </a:lnSpc>
            </a:pPr>
            <a:r>
              <a:rPr lang="en-US" sz="8000" spc="-160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Home Learning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80008" y="8840938"/>
            <a:ext cx="17259300" cy="8115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All logins can be found in your child’s reading record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2871134" y="1849376"/>
            <a:ext cx="15507011" cy="2198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be assigned 2 tasks each week to complete on Purple Mash. These will be assigned on Mondays. Feedback will be given on Purple Mash.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011009" y="4273889"/>
            <a:ext cx="15276991" cy="14554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be expected to complete 20 minutes on TTRS each week.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50212" y="6166319"/>
            <a:ext cx="17577840" cy="2198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Weekly spellings:</a:t>
            </a: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Weekly spellings will be sent home in your child’s reading record. They should learn these at home ready to use them in the classroom.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737559">
            <a:off x="2318674" y="8845184"/>
            <a:ext cx="3751278" cy="2612254"/>
          </a:xfrm>
          <a:custGeom>
            <a:avLst/>
            <a:gdLst/>
            <a:ahLst/>
            <a:cxnLst/>
            <a:rect r="r" b="b" t="t" l="l"/>
            <a:pathLst>
              <a:path h="2612254" w="3751278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true" flipV="false" rot="0">
            <a:off x="-1328922" y="8100335"/>
            <a:ext cx="3057281" cy="2751553"/>
          </a:xfrm>
          <a:custGeom>
            <a:avLst/>
            <a:gdLst/>
            <a:ahLst/>
            <a:cxnLst/>
            <a:rect r="r" b="b" t="t" l="l"/>
            <a:pathLst>
              <a:path h="2751553" w="3057281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7259300" y="698230"/>
            <a:ext cx="3198742" cy="2797445"/>
          </a:xfrm>
          <a:custGeom>
            <a:avLst/>
            <a:gdLst/>
            <a:ahLst/>
            <a:cxnLst/>
            <a:rect r="r" b="b" t="t" l="l"/>
            <a:pathLst>
              <a:path h="2797445" w="3198742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5400000">
            <a:off x="15561337" y="-1937162"/>
            <a:ext cx="2491650" cy="4103017"/>
          </a:xfrm>
          <a:custGeom>
            <a:avLst/>
            <a:gdLst/>
            <a:ahLst/>
            <a:cxnLst/>
            <a:rect r="r" b="b" t="t" l="l"/>
            <a:pathLst>
              <a:path h="4103017" w="2491650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8700" y="3775765"/>
            <a:ext cx="2975534" cy="4203065"/>
          </a:xfrm>
          <a:custGeom>
            <a:avLst/>
            <a:gdLst/>
            <a:ahLst/>
            <a:cxnLst/>
            <a:rect r="r" b="b" t="t" l="l"/>
            <a:pathLst>
              <a:path h="4203065" w="2975534">
                <a:moveTo>
                  <a:pt x="0" y="0"/>
                </a:moveTo>
                <a:lnTo>
                  <a:pt x="2975534" y="0"/>
                </a:lnTo>
                <a:lnTo>
                  <a:pt x="2975534" y="4203065"/>
                </a:lnTo>
                <a:lnTo>
                  <a:pt x="0" y="420306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0" y="-38054"/>
            <a:ext cx="17529229" cy="1302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40"/>
              </a:lnSpc>
            </a:pPr>
            <a:r>
              <a:rPr lang="en-US" sz="7600" u="sng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KS2 statutory assessments (SATS)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0" y="1816146"/>
            <a:ext cx="18288000" cy="1483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20"/>
              </a:lnSpc>
              <a:spcBef>
                <a:spcPct val="0"/>
              </a:spcBef>
            </a:pPr>
            <a:r>
              <a:rPr lang="en-US" sz="5500" spc="-11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statutory key stage 2 tests are timetabled from Monday 10th May to Thursday 13th May 2027.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582425" y="3880540"/>
            <a:ext cx="12224737" cy="3787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-Grammar and punctuation;</a:t>
            </a:r>
          </a:p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-Spelling;</a:t>
            </a:r>
          </a:p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-Reading;</a:t>
            </a:r>
          </a:p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-3 maths papers.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0" y="8155940"/>
            <a:ext cx="18147580" cy="14833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19"/>
              </a:lnSpc>
              <a:spcBef>
                <a:spcPct val="0"/>
              </a:spcBef>
            </a:pPr>
            <a:r>
              <a:rPr lang="en-US" sz="5499" spc="-109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also be assessed on their independent writing from January.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274493"/>
            <a:ext cx="5425043" cy="3028161"/>
          </a:xfrm>
          <a:custGeom>
            <a:avLst/>
            <a:gdLst/>
            <a:ahLst/>
            <a:cxnLst/>
            <a:rect r="r" b="b" t="t" l="l"/>
            <a:pathLst>
              <a:path h="3028161" w="5425043">
                <a:moveTo>
                  <a:pt x="0" y="0"/>
                </a:moveTo>
                <a:lnTo>
                  <a:pt x="5425043" y="0"/>
                </a:lnTo>
                <a:lnTo>
                  <a:pt x="5425043" y="3028161"/>
                </a:lnTo>
                <a:lnTo>
                  <a:pt x="0" y="30281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124142" y="6418731"/>
            <a:ext cx="4494794" cy="3187218"/>
          </a:xfrm>
          <a:custGeom>
            <a:avLst/>
            <a:gdLst/>
            <a:ahLst/>
            <a:cxnLst/>
            <a:rect r="r" b="b" t="t" l="l"/>
            <a:pathLst>
              <a:path h="3187218" w="4494794">
                <a:moveTo>
                  <a:pt x="0" y="0"/>
                </a:moveTo>
                <a:lnTo>
                  <a:pt x="4494794" y="0"/>
                </a:lnTo>
                <a:lnTo>
                  <a:pt x="4494794" y="3187218"/>
                </a:lnTo>
                <a:lnTo>
                  <a:pt x="0" y="31872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5" id="5"/>
          <p:cNvSpPr/>
          <p:nvPr/>
        </p:nvSpPr>
        <p:spPr>
          <a:xfrm flipH="false" flipV="false" rot="0">
            <a:off x="12669064" y="681051"/>
            <a:ext cx="5301864" cy="3759503"/>
          </a:xfrm>
          <a:custGeom>
            <a:avLst/>
            <a:gdLst/>
            <a:ahLst/>
            <a:cxnLst/>
            <a:rect r="r" b="b" t="t" l="l"/>
            <a:pathLst>
              <a:path h="3759503" w="5301864">
                <a:moveTo>
                  <a:pt x="0" y="0"/>
                </a:moveTo>
                <a:lnTo>
                  <a:pt x="5301864" y="0"/>
                </a:lnTo>
                <a:lnTo>
                  <a:pt x="5301864" y="3759504"/>
                </a:lnTo>
                <a:lnTo>
                  <a:pt x="0" y="37595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6" id="6"/>
          <p:cNvSpPr/>
          <p:nvPr/>
        </p:nvSpPr>
        <p:spPr>
          <a:xfrm flipH="false" flipV="false" rot="0">
            <a:off x="12669064" y="6496368"/>
            <a:ext cx="5077037" cy="3424692"/>
          </a:xfrm>
          <a:custGeom>
            <a:avLst/>
            <a:gdLst/>
            <a:ahLst/>
            <a:cxnLst/>
            <a:rect r="r" b="b" t="t" l="l"/>
            <a:pathLst>
              <a:path h="3424692" w="5077037">
                <a:moveTo>
                  <a:pt x="0" y="0"/>
                </a:moveTo>
                <a:lnTo>
                  <a:pt x="5077037" y="0"/>
                </a:lnTo>
                <a:lnTo>
                  <a:pt x="5077037" y="3424693"/>
                </a:lnTo>
                <a:lnTo>
                  <a:pt x="0" y="34246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7" id="7"/>
          <p:cNvSpPr/>
          <p:nvPr/>
        </p:nvSpPr>
        <p:spPr>
          <a:xfrm flipH="false" flipV="false" rot="-1798045">
            <a:off x="11055443" y="2726655"/>
            <a:ext cx="1287540" cy="581591"/>
          </a:xfrm>
          <a:custGeom>
            <a:avLst/>
            <a:gdLst/>
            <a:ahLst/>
            <a:cxnLst/>
            <a:rect r="r" b="b" t="t" l="l"/>
            <a:pathLst>
              <a:path h="581591" w="1287540">
                <a:moveTo>
                  <a:pt x="0" y="0"/>
                </a:moveTo>
                <a:lnTo>
                  <a:pt x="1287541" y="0"/>
                </a:lnTo>
                <a:lnTo>
                  <a:pt x="1287541" y="581591"/>
                </a:lnTo>
                <a:lnTo>
                  <a:pt x="0" y="58159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9069146">
            <a:off x="5326024" y="5527685"/>
            <a:ext cx="1214060" cy="548399"/>
          </a:xfrm>
          <a:custGeom>
            <a:avLst/>
            <a:gdLst/>
            <a:ahLst/>
            <a:cxnLst/>
            <a:rect r="r" b="b" t="t" l="l"/>
            <a:pathLst>
              <a:path h="548399" w="1214060">
                <a:moveTo>
                  <a:pt x="0" y="0"/>
                </a:moveTo>
                <a:lnTo>
                  <a:pt x="1214059" y="0"/>
                </a:lnTo>
                <a:lnTo>
                  <a:pt x="1214059" y="548399"/>
                </a:lnTo>
                <a:lnTo>
                  <a:pt x="0" y="54839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true" rot="-9093014">
            <a:off x="5816751" y="3042482"/>
            <a:ext cx="1273984" cy="634598"/>
          </a:xfrm>
          <a:custGeom>
            <a:avLst/>
            <a:gdLst/>
            <a:ahLst/>
            <a:cxnLst/>
            <a:rect r="r" b="b" t="t" l="l"/>
            <a:pathLst>
              <a:path h="634598" w="1273984">
                <a:moveTo>
                  <a:pt x="0" y="634598"/>
                </a:moveTo>
                <a:lnTo>
                  <a:pt x="1273984" y="634598"/>
                </a:lnTo>
                <a:lnTo>
                  <a:pt x="1273984" y="0"/>
                </a:lnTo>
                <a:lnTo>
                  <a:pt x="0" y="0"/>
                </a:lnTo>
                <a:lnTo>
                  <a:pt x="0" y="634598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true" rot="1820569">
            <a:off x="11392919" y="5407183"/>
            <a:ext cx="1206953" cy="601209"/>
          </a:xfrm>
          <a:custGeom>
            <a:avLst/>
            <a:gdLst/>
            <a:ahLst/>
            <a:cxnLst/>
            <a:rect r="r" b="b" t="t" l="l"/>
            <a:pathLst>
              <a:path h="601209" w="1206953">
                <a:moveTo>
                  <a:pt x="0" y="601208"/>
                </a:moveTo>
                <a:lnTo>
                  <a:pt x="1206953" y="601208"/>
                </a:lnTo>
                <a:lnTo>
                  <a:pt x="1206953" y="0"/>
                </a:lnTo>
                <a:lnTo>
                  <a:pt x="0" y="0"/>
                </a:lnTo>
                <a:lnTo>
                  <a:pt x="0" y="601208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4182716">
            <a:off x="8570472" y="-2234255"/>
            <a:ext cx="2943750" cy="3630186"/>
          </a:xfrm>
          <a:custGeom>
            <a:avLst/>
            <a:gdLst/>
            <a:ahLst/>
            <a:cxnLst/>
            <a:rect r="r" b="b" t="t" l="l"/>
            <a:pathLst>
              <a:path h="3630186" w="2943750">
                <a:moveTo>
                  <a:pt x="0" y="0"/>
                </a:moveTo>
                <a:lnTo>
                  <a:pt x="2943751" y="0"/>
                </a:lnTo>
                <a:lnTo>
                  <a:pt x="2943751" y="3630186"/>
                </a:lnTo>
                <a:lnTo>
                  <a:pt x="0" y="363018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7459133" y="5801884"/>
            <a:ext cx="2262958" cy="3726427"/>
          </a:xfrm>
          <a:custGeom>
            <a:avLst/>
            <a:gdLst/>
            <a:ahLst/>
            <a:cxnLst/>
            <a:rect r="r" b="b" t="t" l="l"/>
            <a:pathLst>
              <a:path h="3726427" w="2262958">
                <a:moveTo>
                  <a:pt x="0" y="0"/>
                </a:moveTo>
                <a:lnTo>
                  <a:pt x="2262958" y="0"/>
                </a:lnTo>
                <a:lnTo>
                  <a:pt x="2262958" y="3726428"/>
                </a:lnTo>
                <a:lnTo>
                  <a:pt x="0" y="372642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1737559">
            <a:off x="15870462" y="-913140"/>
            <a:ext cx="3751278" cy="2612254"/>
          </a:xfrm>
          <a:custGeom>
            <a:avLst/>
            <a:gdLst/>
            <a:ahLst/>
            <a:cxnLst/>
            <a:rect r="r" b="b" t="t" l="l"/>
            <a:pathLst>
              <a:path h="2612254" w="3751278">
                <a:moveTo>
                  <a:pt x="0" y="0"/>
                </a:moveTo>
                <a:lnTo>
                  <a:pt x="3751278" y="0"/>
                </a:lnTo>
                <a:lnTo>
                  <a:pt x="3751278" y="2612253"/>
                </a:lnTo>
                <a:lnTo>
                  <a:pt x="0" y="261225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-2058441" y="3559408"/>
            <a:ext cx="2781341" cy="2859323"/>
          </a:xfrm>
          <a:custGeom>
            <a:avLst/>
            <a:gdLst/>
            <a:ahLst/>
            <a:cxnLst/>
            <a:rect r="r" b="b" t="t" l="l"/>
            <a:pathLst>
              <a:path h="2859323" w="2781341">
                <a:moveTo>
                  <a:pt x="0" y="0"/>
                </a:moveTo>
                <a:lnTo>
                  <a:pt x="2781341" y="0"/>
                </a:lnTo>
                <a:lnTo>
                  <a:pt x="2781341" y="2859323"/>
                </a:lnTo>
                <a:lnTo>
                  <a:pt x="0" y="2859323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3244112" y="7936784"/>
            <a:ext cx="1377035" cy="2227642"/>
          </a:xfrm>
          <a:custGeom>
            <a:avLst/>
            <a:gdLst/>
            <a:ahLst/>
            <a:cxnLst/>
            <a:rect r="r" b="b" t="t" l="l"/>
            <a:pathLst>
              <a:path h="2227642" w="1377035">
                <a:moveTo>
                  <a:pt x="0" y="0"/>
                </a:moveTo>
                <a:lnTo>
                  <a:pt x="1377035" y="0"/>
                </a:lnTo>
                <a:lnTo>
                  <a:pt x="1377035" y="2227642"/>
                </a:lnTo>
                <a:lnTo>
                  <a:pt x="0" y="2227642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6000">
            <a:off x="1922250" y="8143680"/>
            <a:ext cx="920674" cy="1757753"/>
          </a:xfrm>
          <a:custGeom>
            <a:avLst/>
            <a:gdLst/>
            <a:ahLst/>
            <a:cxnLst/>
            <a:rect r="r" b="b" t="t" l="l"/>
            <a:pathLst>
              <a:path h="1757753" w="920674">
                <a:moveTo>
                  <a:pt x="3065" y="0"/>
                </a:moveTo>
                <a:lnTo>
                  <a:pt x="920674" y="1601"/>
                </a:lnTo>
                <a:lnTo>
                  <a:pt x="917609" y="1757753"/>
                </a:lnTo>
                <a:lnTo>
                  <a:pt x="0" y="1756152"/>
                </a:lnTo>
                <a:lnTo>
                  <a:pt x="3065" y="0"/>
                </a:lnTo>
                <a:close/>
              </a:path>
            </a:pathLst>
          </a:custGeom>
          <a:blipFill>
            <a:blip r:embed="rId24"/>
            <a:stretch>
              <a:fillRect l="-54708" t="-63" r="-44517" b="-4287"/>
            </a:stretch>
          </a:blipFill>
        </p:spPr>
      </p:sp>
      <p:grpSp>
        <p:nvGrpSpPr>
          <p:cNvPr name="Group 17" id="17"/>
          <p:cNvGrpSpPr>
            <a:grpSpLocks noChangeAspect="true"/>
          </p:cNvGrpSpPr>
          <p:nvPr/>
        </p:nvGrpSpPr>
        <p:grpSpPr>
          <a:xfrm rot="0">
            <a:off x="16506093" y="3533735"/>
            <a:ext cx="1398256" cy="2766689"/>
            <a:chOff x="0" y="0"/>
            <a:chExt cx="2620010" cy="518414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53340" y="25400"/>
              <a:ext cx="2513330" cy="5132070"/>
            </a:xfrm>
            <a:custGeom>
              <a:avLst/>
              <a:gdLst/>
              <a:ahLst/>
              <a:cxnLst/>
              <a:rect r="r" b="b" t="t" l="l"/>
              <a:pathLst>
                <a:path h="5132070" w="251333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Freeform 19" id="19"/>
            <p:cNvSpPr/>
            <p:nvPr/>
          </p:nvSpPr>
          <p:spPr>
            <a:xfrm flipH="false" flipV="false" rot="0">
              <a:off x="185420" y="156210"/>
              <a:ext cx="2250453" cy="4876800"/>
            </a:xfrm>
            <a:custGeom>
              <a:avLst/>
              <a:gdLst/>
              <a:ahLst/>
              <a:cxnLst/>
              <a:rect r="r" b="b" t="t" l="l"/>
              <a:pathLst>
                <a:path h="4876800" w="2250453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25"/>
              <a:stretch>
                <a:fillRect l="-186489" t="0" r="-186488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1121410" y="198120"/>
              <a:ext cx="347980" cy="43180"/>
            </a:xfrm>
            <a:custGeom>
              <a:avLst/>
              <a:gdLst/>
              <a:ahLst/>
              <a:cxnLst/>
              <a:rect r="r" b="b" t="t" l="l"/>
              <a:pathLst>
                <a:path h="43180" w="3479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B5B5B"/>
            </a:solid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1579738" y="187960"/>
              <a:ext cx="63785" cy="63501"/>
            </a:xfrm>
            <a:custGeom>
              <a:avLst/>
              <a:gdLst/>
              <a:ahLst/>
              <a:cxnLst/>
              <a:rect r="r" b="b" t="t" l="l"/>
              <a:pathLst>
                <a:path h="63501" w="63785">
                  <a:moveTo>
                    <a:pt x="31892" y="0"/>
                  </a:moveTo>
                  <a:cubicBezTo>
                    <a:pt x="20515" y="-51"/>
                    <a:pt x="9980" y="5989"/>
                    <a:pt x="4277" y="15834"/>
                  </a:cubicBezTo>
                  <a:cubicBezTo>
                    <a:pt x="-1426" y="25678"/>
                    <a:pt x="-1426" y="37822"/>
                    <a:pt x="4277" y="47666"/>
                  </a:cubicBezTo>
                  <a:cubicBezTo>
                    <a:pt x="9980" y="57511"/>
                    <a:pt x="20515" y="63551"/>
                    <a:pt x="31892" y="63500"/>
                  </a:cubicBezTo>
                  <a:cubicBezTo>
                    <a:pt x="43269" y="63551"/>
                    <a:pt x="53804" y="57511"/>
                    <a:pt x="59507" y="47666"/>
                  </a:cubicBezTo>
                  <a:cubicBezTo>
                    <a:pt x="65210" y="37822"/>
                    <a:pt x="65210" y="25678"/>
                    <a:pt x="59507" y="15834"/>
                  </a:cubicBezTo>
                  <a:cubicBezTo>
                    <a:pt x="53804" y="5989"/>
                    <a:pt x="43269" y="-51"/>
                    <a:pt x="31892" y="0"/>
                  </a:cubicBezTo>
                  <a:close/>
                </a:path>
              </a:pathLst>
            </a:custGeom>
            <a:solidFill>
              <a:srgbClr val="5B5B5B"/>
            </a:solid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0" y="685800"/>
              <a:ext cx="27940" cy="213360"/>
            </a:xfrm>
            <a:custGeom>
              <a:avLst/>
              <a:gdLst/>
              <a:ahLst/>
              <a:cxnLst/>
              <a:rect r="r" b="b" t="t" l="l"/>
              <a:pathLst>
                <a:path h="213360" w="2794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0" y="1057910"/>
              <a:ext cx="27940" cy="384810"/>
            </a:xfrm>
            <a:custGeom>
              <a:avLst/>
              <a:gdLst/>
              <a:ahLst/>
              <a:cxnLst/>
              <a:rect r="r" b="b" t="t" l="l"/>
              <a:pathLst>
                <a:path h="384810" w="2794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name="Freeform 24" id="24"/>
            <p:cNvSpPr/>
            <p:nvPr/>
          </p:nvSpPr>
          <p:spPr>
            <a:xfrm flipH="false" flipV="false" rot="0">
              <a:off x="0" y="1526540"/>
              <a:ext cx="27940" cy="386080"/>
            </a:xfrm>
            <a:custGeom>
              <a:avLst/>
              <a:gdLst/>
              <a:ahLst/>
              <a:cxnLst/>
              <a:rect r="r" b="b" t="t" l="l"/>
              <a:pathLst>
                <a:path h="386080" w="2794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name="Freeform 25" id="25"/>
            <p:cNvSpPr/>
            <p:nvPr/>
          </p:nvSpPr>
          <p:spPr>
            <a:xfrm flipH="false" flipV="false" rot="0">
              <a:off x="2592070" y="1184910"/>
              <a:ext cx="27940" cy="618490"/>
            </a:xfrm>
            <a:custGeom>
              <a:avLst/>
              <a:gdLst/>
              <a:ahLst/>
              <a:cxnLst/>
              <a:rect r="r" b="b" t="t" l="l"/>
              <a:pathLst>
                <a:path h="618490" w="2794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name="Freeform 26" id="26"/>
            <p:cNvSpPr/>
            <p:nvPr/>
          </p:nvSpPr>
          <p:spPr>
            <a:xfrm flipH="false" flipV="false" rot="0">
              <a:off x="27940" y="0"/>
              <a:ext cx="2564130" cy="5182870"/>
            </a:xfrm>
            <a:custGeom>
              <a:avLst/>
              <a:gdLst/>
              <a:ahLst/>
              <a:cxnLst/>
              <a:rect r="r" b="b" t="t" l="l"/>
              <a:pathLst>
                <a:path h="5182870" w="256413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FCE9D8"/>
            </a:solidFill>
          </p:spPr>
        </p:sp>
      </p:grpSp>
      <p:sp>
        <p:nvSpPr>
          <p:cNvPr name="TextBox 27" id="27"/>
          <p:cNvSpPr txBox="true"/>
          <p:nvPr/>
        </p:nvSpPr>
        <p:spPr>
          <a:xfrm rot="0">
            <a:off x="6506282" y="3006093"/>
            <a:ext cx="5275436" cy="20722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68"/>
              </a:lnSpc>
            </a:pPr>
            <a:r>
              <a:rPr lang="en-US" sz="8300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Other reminders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58628" y="460115"/>
            <a:ext cx="5365187" cy="2571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725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PE will take place each Wednesdays afternoon.</a:t>
            </a:r>
          </a:p>
          <a:p>
            <a:pPr algn="ctr">
              <a:lnSpc>
                <a:spcPts val="4143"/>
              </a:lnSpc>
            </a:pPr>
            <a:r>
              <a:rPr lang="en-US" sz="2725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This term, we will developing skills in athletics. Trainers will be needed.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1287782" y="6465937"/>
            <a:ext cx="4167513" cy="15464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9"/>
              </a:lnSpc>
            </a:pPr>
            <a:r>
              <a:rPr lang="en-US" sz="27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should bring their water bottles into the classroom each day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12677068" y="6868776"/>
            <a:ext cx="5069033" cy="26853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01"/>
              </a:lnSpc>
            </a:pPr>
            <a:r>
              <a:rPr lang="en-US" sz="28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inform the class team if your child is allowed to walk home alone. This could be via email or a call to the office. 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2735643" y="824189"/>
            <a:ext cx="5168706" cy="25941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9"/>
              </a:lnSpc>
            </a:pPr>
            <a:r>
              <a:rPr lang="en-US" sz="27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should only bring a phone into school if they are walking to/from school alone. All phones must be handed in at the start of the day. </a:t>
            </a:r>
          </a:p>
        </p:txBody>
      </p:sp>
      <p:sp>
        <p:nvSpPr>
          <p:cNvPr name="Freeform 32" id="32"/>
          <p:cNvSpPr/>
          <p:nvPr/>
        </p:nvSpPr>
        <p:spPr>
          <a:xfrm flipH="false" flipV="false" rot="3787852">
            <a:off x="8172840" y="5686528"/>
            <a:ext cx="1296219" cy="585511"/>
          </a:xfrm>
          <a:custGeom>
            <a:avLst/>
            <a:gdLst/>
            <a:ahLst/>
            <a:cxnLst/>
            <a:rect r="r" b="b" t="t" l="l"/>
            <a:pathLst>
              <a:path h="585511" w="1296219">
                <a:moveTo>
                  <a:pt x="0" y="0"/>
                </a:moveTo>
                <a:lnTo>
                  <a:pt x="1296219" y="0"/>
                </a:lnTo>
                <a:lnTo>
                  <a:pt x="1296219" y="585511"/>
                </a:lnTo>
                <a:lnTo>
                  <a:pt x="0" y="5855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3" id="33"/>
          <p:cNvSpPr/>
          <p:nvPr/>
        </p:nvSpPr>
        <p:spPr>
          <a:xfrm flipH="false" flipV="false" rot="0">
            <a:off x="6350016" y="6628541"/>
            <a:ext cx="5431702" cy="3031877"/>
          </a:xfrm>
          <a:custGeom>
            <a:avLst/>
            <a:gdLst/>
            <a:ahLst/>
            <a:cxnLst/>
            <a:rect r="r" b="b" t="t" l="l"/>
            <a:pathLst>
              <a:path h="3031877" w="5431702">
                <a:moveTo>
                  <a:pt x="0" y="0"/>
                </a:moveTo>
                <a:lnTo>
                  <a:pt x="5431702" y="0"/>
                </a:lnTo>
                <a:lnTo>
                  <a:pt x="5431702" y="3031877"/>
                </a:lnTo>
                <a:lnTo>
                  <a:pt x="0" y="3031877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34" id="34"/>
          <p:cNvSpPr txBox="true"/>
          <p:nvPr/>
        </p:nvSpPr>
        <p:spPr>
          <a:xfrm rot="0">
            <a:off x="6679555" y="6816020"/>
            <a:ext cx="5102162" cy="2571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725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Pencil cases are not required in Year 6. This is in an effort to promote good presentation and prevent any items going missing.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737559">
            <a:off x="2514574" y="8661324"/>
            <a:ext cx="4277568" cy="2978743"/>
          </a:xfrm>
          <a:custGeom>
            <a:avLst/>
            <a:gdLst/>
            <a:ahLst/>
            <a:cxnLst/>
            <a:rect r="r" b="b" t="t" l="l"/>
            <a:pathLst>
              <a:path h="2978743" w="4277568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7096905" y="3925196"/>
            <a:ext cx="2854557" cy="2956698"/>
          </a:xfrm>
          <a:custGeom>
            <a:avLst/>
            <a:gdLst/>
            <a:ahLst/>
            <a:cxnLst/>
            <a:rect r="r" b="b" t="t" l="l"/>
            <a:pathLst>
              <a:path h="2956698" w="2854557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-1136496" y="8228619"/>
            <a:ext cx="3057281" cy="2751553"/>
          </a:xfrm>
          <a:custGeom>
            <a:avLst/>
            <a:gdLst/>
            <a:ahLst/>
            <a:cxnLst/>
            <a:rect r="r" b="b" t="t" l="l"/>
            <a:pathLst>
              <a:path h="2751553" w="3057281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413011" y="7395331"/>
            <a:ext cx="4539051" cy="4810170"/>
          </a:xfrm>
          <a:custGeom>
            <a:avLst/>
            <a:gdLst/>
            <a:ahLst/>
            <a:cxnLst/>
            <a:rect r="r" b="b" t="t" l="l"/>
            <a:pathLst>
              <a:path h="4810170" w="4539051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1029695" y="4662240"/>
            <a:ext cx="2058395" cy="3339578"/>
          </a:xfrm>
          <a:custGeom>
            <a:avLst/>
            <a:gdLst/>
            <a:ahLst/>
            <a:cxnLst/>
            <a:rect r="r" b="b" t="t" l="l"/>
            <a:pathLst>
              <a:path h="3339578" w="2058395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7426264" y="8847163"/>
            <a:ext cx="2906489" cy="3358338"/>
          </a:xfrm>
          <a:custGeom>
            <a:avLst/>
            <a:gdLst/>
            <a:ahLst/>
            <a:cxnLst/>
            <a:rect r="r" b="b" t="t" l="l"/>
            <a:pathLst>
              <a:path h="3358338" w="2906489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7096905" y="1028700"/>
            <a:ext cx="2886146" cy="2524065"/>
          </a:xfrm>
          <a:custGeom>
            <a:avLst/>
            <a:gdLst/>
            <a:ahLst/>
            <a:cxnLst/>
            <a:rect r="r" b="b" t="t" l="l"/>
            <a:pathLst>
              <a:path h="2524065" w="2886146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0800000">
            <a:off x="10696671" y="9261214"/>
            <a:ext cx="5352421" cy="2530235"/>
          </a:xfrm>
          <a:custGeom>
            <a:avLst/>
            <a:gdLst/>
            <a:ahLst/>
            <a:cxnLst/>
            <a:rect r="r" b="b" t="t" l="l"/>
            <a:pathLst>
              <a:path h="2530235" w="5352421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417113" y="-1667348"/>
            <a:ext cx="2477977" cy="3577131"/>
          </a:xfrm>
          <a:custGeom>
            <a:avLst/>
            <a:gdLst/>
            <a:ahLst/>
            <a:cxnLst/>
            <a:rect r="r" b="b" t="t" l="l"/>
            <a:pathLst>
              <a:path h="3577131" w="2477977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2060863" y="-1667348"/>
            <a:ext cx="3006706" cy="2766169"/>
          </a:xfrm>
          <a:custGeom>
            <a:avLst/>
            <a:gdLst/>
            <a:ahLst/>
            <a:cxnLst/>
            <a:rect r="r" b="b" t="t" l="l"/>
            <a:pathLst>
              <a:path h="2766169" w="3006706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4182716">
            <a:off x="5683694" y="-2327113"/>
            <a:ext cx="3249068" cy="4006698"/>
          </a:xfrm>
          <a:custGeom>
            <a:avLst/>
            <a:gdLst/>
            <a:ahLst/>
            <a:cxnLst/>
            <a:rect r="r" b="b" t="t" l="l"/>
            <a:pathLst>
              <a:path h="4006698" w="324906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181395" y="-3285587"/>
            <a:ext cx="4859148" cy="4691287"/>
          </a:xfrm>
          <a:custGeom>
            <a:avLst/>
            <a:gdLst/>
            <a:ahLst/>
            <a:cxnLst/>
            <a:rect r="r" b="b" t="t" l="l"/>
            <a:pathLst>
              <a:path h="4691287" w="4859148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5400000">
            <a:off x="10684014" y="-1843014"/>
            <a:ext cx="2262958" cy="3726427"/>
          </a:xfrm>
          <a:custGeom>
            <a:avLst/>
            <a:gdLst/>
            <a:ahLst/>
            <a:cxnLst/>
            <a:rect r="r" b="b" t="t" l="l"/>
            <a:pathLst>
              <a:path h="3726427" w="2262958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972660" y="2160503"/>
            <a:ext cx="2001360" cy="2251018"/>
          </a:xfrm>
          <a:custGeom>
            <a:avLst/>
            <a:gdLst/>
            <a:ahLst/>
            <a:cxnLst/>
            <a:rect r="r" b="b" t="t" l="l"/>
            <a:pathLst>
              <a:path h="2251018" w="2001360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7" id="17"/>
          <p:cNvSpPr txBox="true"/>
          <p:nvPr/>
        </p:nvSpPr>
        <p:spPr>
          <a:xfrm rot="0">
            <a:off x="4252714" y="585788"/>
            <a:ext cx="9620177" cy="1200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699"/>
              </a:lnSpc>
            </a:pPr>
            <a:r>
              <a:rPr lang="en-US" sz="9999" spc="-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Key Dates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4653359" y="70121"/>
            <a:ext cx="1018413" cy="2057400"/>
          </a:xfrm>
          <a:custGeom>
            <a:avLst/>
            <a:gdLst/>
            <a:ahLst/>
            <a:cxnLst/>
            <a:rect r="r" b="b" t="t" l="l"/>
            <a:pathLst>
              <a:path h="2057400" w="1018413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10800000">
            <a:off x="12550933" y="122978"/>
            <a:ext cx="1018413" cy="2057400"/>
          </a:xfrm>
          <a:custGeom>
            <a:avLst/>
            <a:gdLst/>
            <a:ahLst/>
            <a:cxnLst/>
            <a:rect r="r" b="b" t="t" l="l"/>
            <a:pathLst>
              <a:path h="2057400" w="1018413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0" y="1700212"/>
            <a:ext cx="18288000" cy="79444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39"/>
              </a:lnSpc>
            </a:pPr>
            <a:r>
              <a:rPr lang="en-US" sz="4099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Dates for your diary:</a:t>
            </a: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21st September at 3:00pm - residential trip meeting</a:t>
            </a:r>
          </a:p>
          <a:p>
            <a:pPr algn="ctr">
              <a:lnSpc>
                <a:spcPts val="5739"/>
              </a:lnSpc>
            </a:p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14th October 2026 to Friday 16 October 2026 - Residential trip</a:t>
            </a:r>
          </a:p>
          <a:p>
            <a:pPr algn="ctr">
              <a:lnSpc>
                <a:spcPts val="5739"/>
              </a:lnSpc>
            </a:p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22nd October at 2:30pm - Year 6 wellness cafe (learning landing)</a:t>
            </a:r>
          </a:p>
          <a:p>
            <a:pPr algn="ctr">
              <a:lnSpc>
                <a:spcPts val="5739"/>
              </a:lnSpc>
            </a:p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W/b 10th November - Parent consultation evenings</a:t>
            </a:r>
          </a:p>
          <a:p>
            <a:pPr algn="ctr">
              <a:lnSpc>
                <a:spcPts val="5739"/>
              </a:lnSpc>
            </a:pPr>
          </a:p>
          <a:p>
            <a:pPr algn="ctr">
              <a:lnSpc>
                <a:spcPts val="5739"/>
              </a:lnSpc>
            </a:pPr>
            <a:r>
              <a:rPr lang="en-US" sz="40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20th November - Year 6 trip to WWI trench experience in Elham (details to follow)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844" r="0" b="-9844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737559">
            <a:off x="2514574" y="8661324"/>
            <a:ext cx="4277568" cy="2978743"/>
          </a:xfrm>
          <a:custGeom>
            <a:avLst/>
            <a:gdLst/>
            <a:ahLst/>
            <a:cxnLst/>
            <a:rect r="r" b="b" t="t" l="l"/>
            <a:pathLst>
              <a:path h="2978743" w="4277568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4" id="4"/>
          <p:cNvSpPr/>
          <p:nvPr/>
        </p:nvSpPr>
        <p:spPr>
          <a:xfrm flipH="false" flipV="false" rot="0">
            <a:off x="17096905" y="3925196"/>
            <a:ext cx="2854557" cy="2956698"/>
          </a:xfrm>
          <a:custGeom>
            <a:avLst/>
            <a:gdLst/>
            <a:ahLst/>
            <a:cxnLst/>
            <a:rect r="r" b="b" t="t" l="l"/>
            <a:pathLst>
              <a:path h="2956698" w="2854557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true" flipV="false" rot="0">
            <a:off x="-1136496" y="8228619"/>
            <a:ext cx="3057281" cy="2751553"/>
          </a:xfrm>
          <a:custGeom>
            <a:avLst/>
            <a:gdLst/>
            <a:ahLst/>
            <a:cxnLst/>
            <a:rect r="r" b="b" t="t" l="l"/>
            <a:pathLst>
              <a:path h="2751553" w="3057281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6413011" y="7395331"/>
            <a:ext cx="4539051" cy="4810170"/>
          </a:xfrm>
          <a:custGeom>
            <a:avLst/>
            <a:gdLst/>
            <a:ahLst/>
            <a:cxnLst/>
            <a:rect r="r" b="b" t="t" l="l"/>
            <a:pathLst>
              <a:path h="4810170" w="4539051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-1029695" y="4662240"/>
            <a:ext cx="2058395" cy="3339578"/>
          </a:xfrm>
          <a:custGeom>
            <a:avLst/>
            <a:gdLst/>
            <a:ahLst/>
            <a:cxnLst/>
            <a:rect r="r" b="b" t="t" l="l"/>
            <a:pathLst>
              <a:path h="3339578" w="2058395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7426264" y="8847163"/>
            <a:ext cx="2906489" cy="3358338"/>
          </a:xfrm>
          <a:custGeom>
            <a:avLst/>
            <a:gdLst/>
            <a:ahLst/>
            <a:cxnLst/>
            <a:rect r="r" b="b" t="t" l="l"/>
            <a:pathLst>
              <a:path h="3358338" w="2906489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7096905" y="1028700"/>
            <a:ext cx="2886146" cy="2524065"/>
          </a:xfrm>
          <a:custGeom>
            <a:avLst/>
            <a:gdLst/>
            <a:ahLst/>
            <a:cxnLst/>
            <a:rect r="r" b="b" t="t" l="l"/>
            <a:pathLst>
              <a:path h="2524065" w="2886146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0800000">
            <a:off x="10696671" y="9261214"/>
            <a:ext cx="5352421" cy="2530235"/>
          </a:xfrm>
          <a:custGeom>
            <a:avLst/>
            <a:gdLst/>
            <a:ahLst/>
            <a:cxnLst/>
            <a:rect r="r" b="b" t="t" l="l"/>
            <a:pathLst>
              <a:path h="2530235" w="5352421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417113" y="-1667348"/>
            <a:ext cx="2477977" cy="3577131"/>
          </a:xfrm>
          <a:custGeom>
            <a:avLst/>
            <a:gdLst/>
            <a:ahLst/>
            <a:cxnLst/>
            <a:rect r="r" b="b" t="t" l="l"/>
            <a:pathLst>
              <a:path h="3577131" w="2477977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2060863" y="-1667348"/>
            <a:ext cx="3006706" cy="2766169"/>
          </a:xfrm>
          <a:custGeom>
            <a:avLst/>
            <a:gdLst/>
            <a:ahLst/>
            <a:cxnLst/>
            <a:rect r="r" b="b" t="t" l="l"/>
            <a:pathLst>
              <a:path h="2766169" w="3006706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4182716">
            <a:off x="5683694" y="-2327113"/>
            <a:ext cx="3249068" cy="4006698"/>
          </a:xfrm>
          <a:custGeom>
            <a:avLst/>
            <a:gdLst/>
            <a:ahLst/>
            <a:cxnLst/>
            <a:rect r="r" b="b" t="t" l="l"/>
            <a:pathLst>
              <a:path h="4006698" w="324906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181395" y="-3285587"/>
            <a:ext cx="4859148" cy="4691287"/>
          </a:xfrm>
          <a:custGeom>
            <a:avLst/>
            <a:gdLst/>
            <a:ahLst/>
            <a:cxnLst/>
            <a:rect r="r" b="b" t="t" l="l"/>
            <a:pathLst>
              <a:path h="4691287" w="4859148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5400000">
            <a:off x="10684014" y="-1843014"/>
            <a:ext cx="2262958" cy="3726427"/>
          </a:xfrm>
          <a:custGeom>
            <a:avLst/>
            <a:gdLst/>
            <a:ahLst/>
            <a:cxnLst/>
            <a:rect r="r" b="b" t="t" l="l"/>
            <a:pathLst>
              <a:path h="3726427" w="2262958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-972660" y="2160503"/>
            <a:ext cx="2001360" cy="2251018"/>
          </a:xfrm>
          <a:custGeom>
            <a:avLst/>
            <a:gdLst/>
            <a:ahLst/>
            <a:cxnLst/>
            <a:rect r="r" b="b" t="t" l="l"/>
            <a:pathLst>
              <a:path h="2251018" w="2001360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7" id="17"/>
          <p:cNvSpPr txBox="true"/>
          <p:nvPr/>
        </p:nvSpPr>
        <p:spPr>
          <a:xfrm rot="0">
            <a:off x="4252714" y="1717591"/>
            <a:ext cx="9620177" cy="1200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699"/>
              </a:lnSpc>
            </a:pPr>
            <a:r>
              <a:rPr lang="en-US" sz="9999" spc="-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Any questions?</a:t>
            </a:r>
          </a:p>
        </p:txBody>
      </p:sp>
      <p:sp>
        <p:nvSpPr>
          <p:cNvPr name="Freeform 18" id="18"/>
          <p:cNvSpPr/>
          <p:nvPr/>
        </p:nvSpPr>
        <p:spPr>
          <a:xfrm flipH="false" flipV="false" rot="0">
            <a:off x="3234301" y="1151678"/>
            <a:ext cx="1018413" cy="2057400"/>
          </a:xfrm>
          <a:custGeom>
            <a:avLst/>
            <a:gdLst/>
            <a:ahLst/>
            <a:cxnLst/>
            <a:rect r="r" b="b" t="t" l="l"/>
            <a:pathLst>
              <a:path h="2057400" w="1018413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10800000">
            <a:off x="13872891" y="1028700"/>
            <a:ext cx="1018413" cy="2057400"/>
          </a:xfrm>
          <a:custGeom>
            <a:avLst/>
            <a:gdLst/>
            <a:ahLst/>
            <a:cxnLst/>
            <a:rect r="r" b="b" t="t" l="l"/>
            <a:pathLst>
              <a:path h="2057400" w="1018413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17026" y="3637985"/>
            <a:ext cx="18070974" cy="29343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Year 6 Request - Donations of wet play games</a:t>
            </a:r>
          </a:p>
          <a:p>
            <a:pPr algn="ctr">
              <a:lnSpc>
                <a:spcPts val="7839"/>
              </a:lnSpc>
            </a:pPr>
            <a:r>
              <a:rPr lang="en-US" sz="55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Any board games, card games, puzzles, Lego etc. would be greatly appreciated.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DAHSY8tkNVo</dc:identifier>
  <dcterms:modified xsi:type="dcterms:W3CDTF">2011-08-01T06:04:30Z</dcterms:modified>
  <cp:revision>1</cp:revision>
  <dc:title>Year 6 Welcome Meeting</dc:title>
</cp:coreProperties>
</file>